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84" r:id="rId2"/>
    <p:sldId id="315" r:id="rId3"/>
    <p:sldId id="305" r:id="rId4"/>
    <p:sldId id="293" r:id="rId5"/>
    <p:sldId id="309" r:id="rId6"/>
    <p:sldId id="316" r:id="rId7"/>
    <p:sldId id="317" r:id="rId8"/>
    <p:sldId id="319" r:id="rId9"/>
    <p:sldId id="301" r:id="rId10"/>
    <p:sldId id="307" r:id="rId11"/>
    <p:sldId id="320" r:id="rId12"/>
    <p:sldId id="306" r:id="rId13"/>
    <p:sldId id="314" r:id="rId14"/>
    <p:sldId id="321" r:id="rId15"/>
    <p:sldId id="322" r:id="rId16"/>
  </p:sldIdLst>
  <p:sldSz cx="9144000" cy="6858000" type="screen4x3"/>
  <p:notesSz cx="6858000" cy="9144000"/>
  <p:defaultTextStyle>
    <a:defPPr>
      <a:defRPr lang="it-IT"/>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lentino Meacci" initials="VM" lastIdx="8" clrIdx="0">
    <p:extLst>
      <p:ext uri="{19B8F6BF-5375-455C-9EA6-DF929625EA0E}">
        <p15:presenceInfo xmlns:p15="http://schemas.microsoft.com/office/powerpoint/2012/main" userId="3c45fd7f586b4e4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BF6"/>
    <a:srgbClr val="FF0E17"/>
    <a:srgbClr val="FFCC00"/>
    <a:srgbClr val="F0F8A6"/>
    <a:srgbClr val="EFF5F5"/>
    <a:srgbClr val="004C7E"/>
    <a:srgbClr val="C233CD"/>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Stile con tema 1 - Colore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7AC3CCA-C797-4891-BE02-D94E43425B78}" styleName="Stile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C4B1156A-380E-4F78-BDF5-A606A8083BF9}" styleName="Stile medio 4 - Colore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91" autoAdjust="0"/>
    <p:restoredTop sz="87755" autoAdjust="0"/>
  </p:normalViewPr>
  <p:slideViewPr>
    <p:cSldViewPr>
      <p:cViewPr varScale="1">
        <p:scale>
          <a:sx n="63" d="100"/>
          <a:sy n="63" d="100"/>
        </p:scale>
        <p:origin x="67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2877FC-54F8-48BD-857C-EFF1D2E9A252}" type="doc">
      <dgm:prSet loTypeId="urn:microsoft.com/office/officeart/2005/8/layout/process1" loCatId="process" qsTypeId="urn:microsoft.com/office/officeart/2005/8/quickstyle/simple1" qsCatId="simple" csTypeId="urn:microsoft.com/office/officeart/2005/8/colors/accent0_1" csCatId="mainScheme" phldr="1"/>
      <dgm:spPr/>
      <dgm:t>
        <a:bodyPr/>
        <a:lstStyle/>
        <a:p>
          <a:endParaRPr lang="it-IT"/>
        </a:p>
      </dgm:t>
    </dgm:pt>
    <dgm:pt modelId="{B8FE7EC3-55F9-4CC2-B6A4-E88BB46C67AD}">
      <dgm:prSet custT="1"/>
      <dgm:spPr>
        <a:solidFill>
          <a:srgbClr val="DEEBF6"/>
        </a:solidFill>
      </dgm:spPr>
      <dgm:t>
        <a:bodyPr/>
        <a:lstStyle/>
        <a:p>
          <a:r>
            <a:rPr lang="it-IT" sz="2400" dirty="0">
              <a:latin typeface="Calibri" panose="020F0502020204030204" pitchFamily="34" charset="0"/>
              <a:cs typeface="Calibri" panose="020F0502020204030204" pitchFamily="34" charset="0"/>
            </a:rPr>
            <a:t>Dati in BB</a:t>
          </a:r>
        </a:p>
      </dgm:t>
    </dgm:pt>
    <dgm:pt modelId="{CBE97957-D9BE-43B8-8F99-4CE4484CA020}" type="parTrans" cxnId="{36CB5FE5-DF9D-4661-98F5-F6434A0E4380}">
      <dgm:prSet/>
      <dgm:spPr/>
      <dgm:t>
        <a:bodyPr/>
        <a:lstStyle/>
        <a:p>
          <a:endParaRPr lang="it-IT"/>
        </a:p>
      </dgm:t>
    </dgm:pt>
    <dgm:pt modelId="{2E9F9C2D-C4A0-41C6-A3BC-0A8C7A81CB98}" type="sibTrans" cxnId="{36CB5FE5-DF9D-4661-98F5-F6434A0E4380}">
      <dgm:prSet/>
      <dgm:spPr>
        <a:solidFill>
          <a:srgbClr val="0070C0"/>
        </a:solidFill>
        <a:ln>
          <a:solidFill>
            <a:schemeClr val="tx1"/>
          </a:solidFill>
        </a:ln>
      </dgm:spPr>
      <dgm:t>
        <a:bodyPr/>
        <a:lstStyle/>
        <a:p>
          <a:endParaRPr lang="it-IT"/>
        </a:p>
      </dgm:t>
    </dgm:pt>
    <dgm:pt modelId="{B57C6A54-4A85-42C5-9A60-A2D8386C4696}">
      <dgm:prSet custT="1"/>
      <dgm:spPr>
        <a:solidFill>
          <a:srgbClr val="DEEBF6"/>
        </a:solidFill>
      </dgm:spPr>
      <dgm:t>
        <a:bodyPr/>
        <a:lstStyle/>
        <a:p>
          <a:r>
            <a:rPr lang="it-IT" sz="2400" kern="1200" dirty="0">
              <a:solidFill>
                <a:srgbClr val="000000">
                  <a:hueOff val="0"/>
                  <a:satOff val="0"/>
                  <a:lumOff val="0"/>
                  <a:alphaOff val="0"/>
                </a:srgbClr>
              </a:solidFill>
              <a:latin typeface="Calibri" panose="020F0502020204030204" pitchFamily="34" charset="0"/>
              <a:ea typeface="+mn-ea"/>
              <a:cs typeface="Calibri" panose="020F0502020204030204" pitchFamily="34" charset="0"/>
            </a:rPr>
            <a:t>FFT</a:t>
          </a:r>
        </a:p>
      </dgm:t>
    </dgm:pt>
    <dgm:pt modelId="{DEF11A41-79DB-4D47-9DA2-58EEDB82D1E6}" type="parTrans" cxnId="{CA9BEA71-A937-44F9-9585-196CB4CB28DF}">
      <dgm:prSet/>
      <dgm:spPr/>
      <dgm:t>
        <a:bodyPr/>
        <a:lstStyle/>
        <a:p>
          <a:endParaRPr lang="it-IT"/>
        </a:p>
      </dgm:t>
    </dgm:pt>
    <dgm:pt modelId="{FB26F634-10A2-4065-9978-46EA17932D34}" type="sibTrans" cxnId="{CA9BEA71-A937-44F9-9585-196CB4CB28DF}">
      <dgm:prSet/>
      <dgm:spPr>
        <a:solidFill>
          <a:srgbClr val="0070C0"/>
        </a:solidFill>
        <a:ln>
          <a:solidFill>
            <a:schemeClr val="tx1"/>
          </a:solidFill>
        </a:ln>
      </dgm:spPr>
      <dgm:t>
        <a:bodyPr/>
        <a:lstStyle/>
        <a:p>
          <a:endParaRPr lang="it-IT"/>
        </a:p>
      </dgm:t>
    </dgm:pt>
    <dgm:pt modelId="{C1B0D1FA-326C-4A7B-8BF9-48E41D14EF2D}">
      <dgm:prSet custT="1"/>
      <dgm:spPr>
        <a:solidFill>
          <a:srgbClr val="DEEBF6"/>
        </a:solidFill>
      </dgm:spPr>
      <dgm:t>
        <a:bodyPr/>
        <a:lstStyle/>
        <a:p>
          <a:pPr marL="0" lvl="0" indent="0" algn="ctr" defTabSz="1066800">
            <a:lnSpc>
              <a:spcPct val="90000"/>
            </a:lnSpc>
            <a:spcBef>
              <a:spcPct val="0"/>
            </a:spcBef>
            <a:spcAft>
              <a:spcPct val="35000"/>
            </a:spcAft>
            <a:buNone/>
          </a:pPr>
          <a:r>
            <a:rPr lang="it-IT" sz="2400" kern="1200" dirty="0">
              <a:solidFill>
                <a:srgbClr val="000000">
                  <a:hueOff val="0"/>
                  <a:satOff val="0"/>
                  <a:lumOff val="0"/>
                  <a:alphaOff val="0"/>
                </a:srgbClr>
              </a:solidFill>
              <a:latin typeface="Calibri" panose="020F0502020204030204" pitchFamily="34" charset="0"/>
              <a:ea typeface="+mn-ea"/>
              <a:cs typeface="Calibri" panose="020F0502020204030204" pitchFamily="34" charset="0"/>
            </a:rPr>
            <a:t>Plot risultati</a:t>
          </a:r>
        </a:p>
      </dgm:t>
    </dgm:pt>
    <dgm:pt modelId="{665520DF-FB22-4542-AC74-F180DD4C68A3}" type="parTrans" cxnId="{3BB4F0E4-7FCC-46F2-85B1-C7685ABD767D}">
      <dgm:prSet/>
      <dgm:spPr/>
      <dgm:t>
        <a:bodyPr/>
        <a:lstStyle/>
        <a:p>
          <a:endParaRPr lang="it-IT"/>
        </a:p>
      </dgm:t>
    </dgm:pt>
    <dgm:pt modelId="{D6871442-36E0-49B7-A0D0-F5D68DA9FEA8}" type="sibTrans" cxnId="{3BB4F0E4-7FCC-46F2-85B1-C7685ABD767D}">
      <dgm:prSet/>
      <dgm:spPr/>
      <dgm:t>
        <a:bodyPr/>
        <a:lstStyle/>
        <a:p>
          <a:endParaRPr lang="it-IT"/>
        </a:p>
      </dgm:t>
    </dgm:pt>
    <dgm:pt modelId="{BC1AA621-58FD-4213-8C01-A653545D82FA}" type="pres">
      <dgm:prSet presAssocID="{F02877FC-54F8-48BD-857C-EFF1D2E9A252}" presName="Name0" presStyleCnt="0">
        <dgm:presLayoutVars>
          <dgm:dir/>
          <dgm:resizeHandles val="exact"/>
        </dgm:presLayoutVars>
      </dgm:prSet>
      <dgm:spPr/>
    </dgm:pt>
    <dgm:pt modelId="{66D8C377-6A85-43C1-8243-660079186766}" type="pres">
      <dgm:prSet presAssocID="{B8FE7EC3-55F9-4CC2-B6A4-E88BB46C67AD}" presName="node" presStyleLbl="node1" presStyleIdx="0" presStyleCnt="3">
        <dgm:presLayoutVars>
          <dgm:bulletEnabled val="1"/>
        </dgm:presLayoutVars>
      </dgm:prSet>
      <dgm:spPr/>
    </dgm:pt>
    <dgm:pt modelId="{5ECCA051-4E95-4033-97F5-20B0A345230B}" type="pres">
      <dgm:prSet presAssocID="{2E9F9C2D-C4A0-41C6-A3BC-0A8C7A81CB98}" presName="sibTrans" presStyleLbl="sibTrans2D1" presStyleIdx="0" presStyleCnt="2"/>
      <dgm:spPr/>
    </dgm:pt>
    <dgm:pt modelId="{FC87C93D-CF1D-4A3F-B223-FDF348F63378}" type="pres">
      <dgm:prSet presAssocID="{2E9F9C2D-C4A0-41C6-A3BC-0A8C7A81CB98}" presName="connectorText" presStyleLbl="sibTrans2D1" presStyleIdx="0" presStyleCnt="2"/>
      <dgm:spPr/>
    </dgm:pt>
    <dgm:pt modelId="{3BBAA707-A2C7-495B-85BD-B5F2638FDCCB}" type="pres">
      <dgm:prSet presAssocID="{B57C6A54-4A85-42C5-9A60-A2D8386C4696}" presName="node" presStyleLbl="node1" presStyleIdx="1" presStyleCnt="3">
        <dgm:presLayoutVars>
          <dgm:bulletEnabled val="1"/>
        </dgm:presLayoutVars>
      </dgm:prSet>
      <dgm:spPr/>
    </dgm:pt>
    <dgm:pt modelId="{ABE6D0AD-1B4A-4623-9577-13E84D281CDA}" type="pres">
      <dgm:prSet presAssocID="{FB26F634-10A2-4065-9978-46EA17932D34}" presName="sibTrans" presStyleLbl="sibTrans2D1" presStyleIdx="1" presStyleCnt="2"/>
      <dgm:spPr/>
    </dgm:pt>
    <dgm:pt modelId="{E51F6C3E-FA9E-4DCC-B5BD-09E6F91B7EFA}" type="pres">
      <dgm:prSet presAssocID="{FB26F634-10A2-4065-9978-46EA17932D34}" presName="connectorText" presStyleLbl="sibTrans2D1" presStyleIdx="1" presStyleCnt="2"/>
      <dgm:spPr/>
    </dgm:pt>
    <dgm:pt modelId="{CE9B4F72-5E66-4B5D-A7DF-5E417FE3F5BF}" type="pres">
      <dgm:prSet presAssocID="{C1B0D1FA-326C-4A7B-8BF9-48E41D14EF2D}" presName="node" presStyleLbl="node1" presStyleIdx="2" presStyleCnt="3">
        <dgm:presLayoutVars>
          <dgm:bulletEnabled val="1"/>
        </dgm:presLayoutVars>
      </dgm:prSet>
      <dgm:spPr/>
    </dgm:pt>
  </dgm:ptLst>
  <dgm:cxnLst>
    <dgm:cxn modelId="{8B863914-C38C-4348-831C-A9EBB1623A4E}" type="presOf" srcId="{C1B0D1FA-326C-4A7B-8BF9-48E41D14EF2D}" destId="{CE9B4F72-5E66-4B5D-A7DF-5E417FE3F5BF}" srcOrd="0" destOrd="0" presId="urn:microsoft.com/office/officeart/2005/8/layout/process1"/>
    <dgm:cxn modelId="{BE5EEF31-E0E4-4E6F-8E84-71C9FF32A84B}" type="presOf" srcId="{2E9F9C2D-C4A0-41C6-A3BC-0A8C7A81CB98}" destId="{FC87C93D-CF1D-4A3F-B223-FDF348F63378}" srcOrd="1" destOrd="0" presId="urn:microsoft.com/office/officeart/2005/8/layout/process1"/>
    <dgm:cxn modelId="{31E59667-FD30-4662-97A5-DFBA38583F99}" type="presOf" srcId="{F02877FC-54F8-48BD-857C-EFF1D2E9A252}" destId="{BC1AA621-58FD-4213-8C01-A653545D82FA}" srcOrd="0" destOrd="0" presId="urn:microsoft.com/office/officeart/2005/8/layout/process1"/>
    <dgm:cxn modelId="{CA9BEA71-A937-44F9-9585-196CB4CB28DF}" srcId="{F02877FC-54F8-48BD-857C-EFF1D2E9A252}" destId="{B57C6A54-4A85-42C5-9A60-A2D8386C4696}" srcOrd="1" destOrd="0" parTransId="{DEF11A41-79DB-4D47-9DA2-58EEDB82D1E6}" sibTransId="{FB26F634-10A2-4065-9978-46EA17932D34}"/>
    <dgm:cxn modelId="{D198577E-14B1-45EA-B6DF-D21AA816ADB7}" type="presOf" srcId="{B8FE7EC3-55F9-4CC2-B6A4-E88BB46C67AD}" destId="{66D8C377-6A85-43C1-8243-660079186766}" srcOrd="0" destOrd="0" presId="urn:microsoft.com/office/officeart/2005/8/layout/process1"/>
    <dgm:cxn modelId="{062AC98B-699E-4E85-BACF-0C52B199C26E}" type="presOf" srcId="{B57C6A54-4A85-42C5-9A60-A2D8386C4696}" destId="{3BBAA707-A2C7-495B-85BD-B5F2638FDCCB}" srcOrd="0" destOrd="0" presId="urn:microsoft.com/office/officeart/2005/8/layout/process1"/>
    <dgm:cxn modelId="{916AE8A2-AC0A-4992-81A8-1247B8E61100}" type="presOf" srcId="{FB26F634-10A2-4065-9978-46EA17932D34}" destId="{E51F6C3E-FA9E-4DCC-B5BD-09E6F91B7EFA}" srcOrd="1" destOrd="0" presId="urn:microsoft.com/office/officeart/2005/8/layout/process1"/>
    <dgm:cxn modelId="{B2D3E7BB-71E6-4518-B00A-2E2AB8B87CFA}" type="presOf" srcId="{2E9F9C2D-C4A0-41C6-A3BC-0A8C7A81CB98}" destId="{5ECCA051-4E95-4033-97F5-20B0A345230B}" srcOrd="0" destOrd="0" presId="urn:microsoft.com/office/officeart/2005/8/layout/process1"/>
    <dgm:cxn modelId="{3BB4F0E4-7FCC-46F2-85B1-C7685ABD767D}" srcId="{F02877FC-54F8-48BD-857C-EFF1D2E9A252}" destId="{C1B0D1FA-326C-4A7B-8BF9-48E41D14EF2D}" srcOrd="2" destOrd="0" parTransId="{665520DF-FB22-4542-AC74-F180DD4C68A3}" sibTransId="{D6871442-36E0-49B7-A0D0-F5D68DA9FEA8}"/>
    <dgm:cxn modelId="{36CB5FE5-DF9D-4661-98F5-F6434A0E4380}" srcId="{F02877FC-54F8-48BD-857C-EFF1D2E9A252}" destId="{B8FE7EC3-55F9-4CC2-B6A4-E88BB46C67AD}" srcOrd="0" destOrd="0" parTransId="{CBE97957-D9BE-43B8-8F99-4CE4484CA020}" sibTransId="{2E9F9C2D-C4A0-41C6-A3BC-0A8C7A81CB98}"/>
    <dgm:cxn modelId="{CD27BCFE-0A15-43E4-BFC8-285A45D16241}" type="presOf" srcId="{FB26F634-10A2-4065-9978-46EA17932D34}" destId="{ABE6D0AD-1B4A-4623-9577-13E84D281CDA}" srcOrd="0" destOrd="0" presId="urn:microsoft.com/office/officeart/2005/8/layout/process1"/>
    <dgm:cxn modelId="{3D80283F-84FC-456B-B75B-2F808E892079}" type="presParOf" srcId="{BC1AA621-58FD-4213-8C01-A653545D82FA}" destId="{66D8C377-6A85-43C1-8243-660079186766}" srcOrd="0" destOrd="0" presId="urn:microsoft.com/office/officeart/2005/8/layout/process1"/>
    <dgm:cxn modelId="{F1539D8A-DBA9-4CFE-B7E1-2A7D5175627E}" type="presParOf" srcId="{BC1AA621-58FD-4213-8C01-A653545D82FA}" destId="{5ECCA051-4E95-4033-97F5-20B0A345230B}" srcOrd="1" destOrd="0" presId="urn:microsoft.com/office/officeart/2005/8/layout/process1"/>
    <dgm:cxn modelId="{C49AA90B-2F23-4DF6-91A9-7A3906D91467}" type="presParOf" srcId="{5ECCA051-4E95-4033-97F5-20B0A345230B}" destId="{FC87C93D-CF1D-4A3F-B223-FDF348F63378}" srcOrd="0" destOrd="0" presId="urn:microsoft.com/office/officeart/2005/8/layout/process1"/>
    <dgm:cxn modelId="{5C8E5D35-1902-46D9-BFBC-52E63ED7D747}" type="presParOf" srcId="{BC1AA621-58FD-4213-8C01-A653545D82FA}" destId="{3BBAA707-A2C7-495B-85BD-B5F2638FDCCB}" srcOrd="2" destOrd="0" presId="urn:microsoft.com/office/officeart/2005/8/layout/process1"/>
    <dgm:cxn modelId="{8D523292-B527-4AB7-A159-7E6F197248C0}" type="presParOf" srcId="{BC1AA621-58FD-4213-8C01-A653545D82FA}" destId="{ABE6D0AD-1B4A-4623-9577-13E84D281CDA}" srcOrd="3" destOrd="0" presId="urn:microsoft.com/office/officeart/2005/8/layout/process1"/>
    <dgm:cxn modelId="{441D2C46-88DC-4937-A1D7-829A8FCDC587}" type="presParOf" srcId="{ABE6D0AD-1B4A-4623-9577-13E84D281CDA}" destId="{E51F6C3E-FA9E-4DCC-B5BD-09E6F91B7EFA}" srcOrd="0" destOrd="0" presId="urn:microsoft.com/office/officeart/2005/8/layout/process1"/>
    <dgm:cxn modelId="{32734071-6EE2-47A5-8F9B-04E933B418FF}" type="presParOf" srcId="{BC1AA621-58FD-4213-8C01-A653545D82FA}" destId="{CE9B4F72-5E66-4B5D-A7DF-5E417FE3F5BF}"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D8C377-6A85-43C1-8243-660079186766}">
      <dsp:nvSpPr>
        <dsp:cNvPr id="0" name=""/>
        <dsp:cNvSpPr/>
      </dsp:nvSpPr>
      <dsp:spPr>
        <a:xfrm>
          <a:off x="5914" y="0"/>
          <a:ext cx="1767766" cy="610760"/>
        </a:xfrm>
        <a:prstGeom prst="roundRect">
          <a:avLst>
            <a:gd name="adj" fmla="val 10000"/>
          </a:avLst>
        </a:prstGeom>
        <a:solidFill>
          <a:srgbClr val="DEEBF6"/>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it-IT" sz="2400" kern="1200" dirty="0">
              <a:latin typeface="Calibri" panose="020F0502020204030204" pitchFamily="34" charset="0"/>
              <a:cs typeface="Calibri" panose="020F0502020204030204" pitchFamily="34" charset="0"/>
            </a:rPr>
            <a:t>Dati in BB</a:t>
          </a:r>
        </a:p>
      </dsp:txBody>
      <dsp:txXfrm>
        <a:off x="23803" y="17889"/>
        <a:ext cx="1731988" cy="574982"/>
      </dsp:txXfrm>
    </dsp:sp>
    <dsp:sp modelId="{5ECCA051-4E95-4033-97F5-20B0A345230B}">
      <dsp:nvSpPr>
        <dsp:cNvPr id="0" name=""/>
        <dsp:cNvSpPr/>
      </dsp:nvSpPr>
      <dsp:spPr>
        <a:xfrm>
          <a:off x="1950457" y="86176"/>
          <a:ext cx="374766" cy="438406"/>
        </a:xfrm>
        <a:prstGeom prst="rightArrow">
          <a:avLst>
            <a:gd name="adj1" fmla="val 60000"/>
            <a:gd name="adj2" fmla="val 50000"/>
          </a:avLst>
        </a:prstGeom>
        <a:solidFill>
          <a:srgbClr val="0070C0"/>
        </a:solid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it-IT" sz="2000" kern="1200"/>
        </a:p>
      </dsp:txBody>
      <dsp:txXfrm>
        <a:off x="1950457" y="173857"/>
        <a:ext cx="262336" cy="263044"/>
      </dsp:txXfrm>
    </dsp:sp>
    <dsp:sp modelId="{3BBAA707-A2C7-495B-85BD-B5F2638FDCCB}">
      <dsp:nvSpPr>
        <dsp:cNvPr id="0" name=""/>
        <dsp:cNvSpPr/>
      </dsp:nvSpPr>
      <dsp:spPr>
        <a:xfrm>
          <a:off x="2480787" y="0"/>
          <a:ext cx="1767766" cy="610760"/>
        </a:xfrm>
        <a:prstGeom prst="roundRect">
          <a:avLst>
            <a:gd name="adj" fmla="val 10000"/>
          </a:avLst>
        </a:prstGeom>
        <a:solidFill>
          <a:srgbClr val="DEEBF6"/>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it-IT" sz="2400" kern="1200" dirty="0">
              <a:solidFill>
                <a:srgbClr val="000000">
                  <a:hueOff val="0"/>
                  <a:satOff val="0"/>
                  <a:lumOff val="0"/>
                  <a:alphaOff val="0"/>
                </a:srgbClr>
              </a:solidFill>
              <a:latin typeface="Calibri" panose="020F0502020204030204" pitchFamily="34" charset="0"/>
              <a:ea typeface="+mn-ea"/>
              <a:cs typeface="Calibri" panose="020F0502020204030204" pitchFamily="34" charset="0"/>
            </a:rPr>
            <a:t>FFT</a:t>
          </a:r>
        </a:p>
      </dsp:txBody>
      <dsp:txXfrm>
        <a:off x="2498676" y="17889"/>
        <a:ext cx="1731988" cy="574982"/>
      </dsp:txXfrm>
    </dsp:sp>
    <dsp:sp modelId="{ABE6D0AD-1B4A-4623-9577-13E84D281CDA}">
      <dsp:nvSpPr>
        <dsp:cNvPr id="0" name=""/>
        <dsp:cNvSpPr/>
      </dsp:nvSpPr>
      <dsp:spPr>
        <a:xfrm>
          <a:off x="4425330" y="86176"/>
          <a:ext cx="374766" cy="438406"/>
        </a:xfrm>
        <a:prstGeom prst="rightArrow">
          <a:avLst>
            <a:gd name="adj1" fmla="val 60000"/>
            <a:gd name="adj2" fmla="val 50000"/>
          </a:avLst>
        </a:prstGeom>
        <a:solidFill>
          <a:srgbClr val="0070C0"/>
        </a:solidFill>
        <a:ln>
          <a:solidFill>
            <a:schemeClr val="tx1"/>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it-IT" sz="2000" kern="1200"/>
        </a:p>
      </dsp:txBody>
      <dsp:txXfrm>
        <a:off x="4425330" y="173857"/>
        <a:ext cx="262336" cy="263044"/>
      </dsp:txXfrm>
    </dsp:sp>
    <dsp:sp modelId="{CE9B4F72-5E66-4B5D-A7DF-5E417FE3F5BF}">
      <dsp:nvSpPr>
        <dsp:cNvPr id="0" name=""/>
        <dsp:cNvSpPr/>
      </dsp:nvSpPr>
      <dsp:spPr>
        <a:xfrm>
          <a:off x="4955660" y="0"/>
          <a:ext cx="1767766" cy="610760"/>
        </a:xfrm>
        <a:prstGeom prst="roundRect">
          <a:avLst>
            <a:gd name="adj" fmla="val 10000"/>
          </a:avLst>
        </a:prstGeom>
        <a:solidFill>
          <a:srgbClr val="DEEBF6"/>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it-IT" sz="2400" kern="1200" dirty="0">
              <a:solidFill>
                <a:srgbClr val="000000">
                  <a:hueOff val="0"/>
                  <a:satOff val="0"/>
                  <a:lumOff val="0"/>
                  <a:alphaOff val="0"/>
                </a:srgbClr>
              </a:solidFill>
              <a:latin typeface="Calibri" panose="020F0502020204030204" pitchFamily="34" charset="0"/>
              <a:ea typeface="+mn-ea"/>
              <a:cs typeface="Calibri" panose="020F0502020204030204" pitchFamily="34" charset="0"/>
            </a:rPr>
            <a:t>Plot risultati</a:t>
          </a:r>
        </a:p>
      </dsp:txBody>
      <dsp:txXfrm>
        <a:off x="4973549" y="17889"/>
        <a:ext cx="1731988" cy="57498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5.png>
</file>

<file path=ppt/media/image6.jpe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it-IT"/>
          </a:p>
        </p:txBody>
      </p:sp>
      <p:sp>
        <p:nvSpPr>
          <p:cNvPr id="14339"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pPr>
              <a:defRPr/>
            </a:pPr>
            <a:endParaRPr lang="it-IT"/>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4341"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p>
        </p:txBody>
      </p:sp>
      <p:sp>
        <p:nvSpPr>
          <p:cNvPr id="14342"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pPr>
              <a:defRPr/>
            </a:pPr>
            <a:endParaRPr lang="it-IT"/>
          </a:p>
        </p:txBody>
      </p:sp>
      <p:sp>
        <p:nvSpPr>
          <p:cNvPr id="14343"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pPr>
              <a:defRPr/>
            </a:pPr>
            <a:fld id="{C91DDBD1-0FF3-4BDB-8053-CE865B441261}" type="slidenum">
              <a:rPr lang="it-IT"/>
              <a:pPr>
                <a:defRPr/>
              </a:pPr>
              <a:t>‹N›</a:t>
            </a:fld>
            <a:endParaRPr lang="it-IT"/>
          </a:p>
        </p:txBody>
      </p:sp>
    </p:spTree>
    <p:extLst>
      <p:ext uri="{BB962C8B-B14F-4D97-AF65-F5344CB8AC3E}">
        <p14:creationId xmlns:p14="http://schemas.microsoft.com/office/powerpoint/2010/main" val="392913113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Buongiorno, sono Gianluca Goti</a:t>
            </a:r>
          </a:p>
        </p:txBody>
      </p:sp>
      <p:sp>
        <p:nvSpPr>
          <p:cNvPr id="4" name="Segnaposto numero diapositiva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1DDBD1-0FF3-4BDB-8053-CE865B441261}" type="slidenum">
              <a:rPr kumimoji="0" lang="it-IT" sz="1200" b="0" i="0" u="none" strike="noStrike" kern="1200" cap="none" spc="0" normalizeH="0" baseline="0" noProof="0" smtClean="0">
                <a:ln>
                  <a:noFill/>
                </a:ln>
                <a:solidFill>
                  <a:srgbClr val="000000"/>
                </a:solidFill>
                <a:effectLst/>
                <a:uLnTx/>
                <a:uFillTx/>
                <a:latin typeface="Arial" charset="0"/>
                <a:ea typeface="+mn-ea"/>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it-IT" sz="1200" b="0" i="0" u="none" strike="noStrike" kern="1200" cap="none" spc="0" normalizeH="0" baseline="0" noProof="0">
              <a:ln>
                <a:noFill/>
              </a:ln>
              <a:solidFill>
                <a:srgbClr val="000000"/>
              </a:solidFill>
              <a:effectLst/>
              <a:uLnTx/>
              <a:uFillTx/>
              <a:latin typeface="Arial" charset="0"/>
              <a:ea typeface="+mn-ea"/>
              <a:cs typeface="Arial" charset="0"/>
            </a:endParaRPr>
          </a:p>
        </p:txBody>
      </p:sp>
    </p:spTree>
    <p:extLst>
      <p:ext uri="{BB962C8B-B14F-4D97-AF65-F5344CB8AC3E}">
        <p14:creationId xmlns:p14="http://schemas.microsoft.com/office/powerpoint/2010/main" val="1007543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Qua si può notare lo spettrogramma, ovvero l’andamento dello spettro doppler nel tempo. Il flusso simulato era </a:t>
            </a:r>
            <a:r>
              <a:rPr lang="it-IT" dirty="0" err="1"/>
              <a:t>dle</a:t>
            </a:r>
            <a:r>
              <a:rPr lang="it-IT" dirty="0"/>
              <a:t> tipo ECG, possiamo vedere che la sonda full e la sua derivata qualitativamente seguano questo andamento.</a:t>
            </a:r>
          </a:p>
          <a:p>
            <a:endParaRPr lang="it-IT" dirty="0"/>
          </a:p>
          <a:p>
            <a:r>
              <a:rPr lang="it-IT" dirty="0"/>
              <a:t>Il colore mappa l’ampiezza</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10</a:t>
            </a:fld>
            <a:endParaRPr lang="it-IT"/>
          </a:p>
        </p:txBody>
      </p:sp>
    </p:spTree>
    <p:extLst>
      <p:ext uri="{BB962C8B-B14F-4D97-AF65-F5344CB8AC3E}">
        <p14:creationId xmlns:p14="http://schemas.microsoft.com/office/powerpoint/2010/main" val="40447618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Qua si può notare lo spettrogramma, ovvero l’andamento dello spettro doppler nel tempo. Il flusso simulato era </a:t>
            </a:r>
            <a:r>
              <a:rPr lang="it-IT" dirty="0" err="1"/>
              <a:t>dle</a:t>
            </a:r>
            <a:r>
              <a:rPr lang="it-IT" dirty="0"/>
              <a:t> tipo ECG, possiamo vedere che la sonda full e la sua derivata qualitativamente seguano questo andamento.</a:t>
            </a:r>
          </a:p>
          <a:p>
            <a:endParaRPr lang="it-IT" dirty="0"/>
          </a:p>
          <a:p>
            <a:r>
              <a:rPr lang="it-IT" dirty="0"/>
              <a:t>Il colore mappa l’ampiezza</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11</a:t>
            </a:fld>
            <a:endParaRPr lang="it-IT"/>
          </a:p>
        </p:txBody>
      </p:sp>
    </p:spTree>
    <p:extLst>
      <p:ext uri="{BB962C8B-B14F-4D97-AF65-F5344CB8AC3E}">
        <p14:creationId xmlns:p14="http://schemas.microsoft.com/office/powerpoint/2010/main" val="38367391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Quindi, è stato sviluppato uno script </a:t>
            </a:r>
            <a:r>
              <a:rPr lang="it-IT" dirty="0" err="1"/>
              <a:t>matlab</a:t>
            </a:r>
            <a:r>
              <a:rPr lang="it-IT" dirty="0"/>
              <a:t> che ha permesso di stimare banda e frequenza media dagli spettri doppler e la velocità sfruttando la formula doppler.</a:t>
            </a:r>
          </a:p>
          <a:p>
            <a:r>
              <a:rPr lang="it-IT" dirty="0"/>
              <a:t>E’ stato testato su 5 sonde, sia full che sparse, utilizzando 9 angoli di steering diversi e ha permesso di dimostrare che le sonde 2D sparse stimano correttamente la velocità commettendo un errore percentuale comparabile alle sonde 2D a matrice con tutti gli elementi attivi.</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12</a:t>
            </a:fld>
            <a:endParaRPr lang="it-IT"/>
          </a:p>
        </p:txBody>
      </p:sp>
    </p:spTree>
    <p:extLst>
      <p:ext uri="{BB962C8B-B14F-4D97-AF65-F5344CB8AC3E}">
        <p14:creationId xmlns:p14="http://schemas.microsoft.com/office/powerpoint/2010/main" val="33180204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C91DDBD1-0FF3-4BDB-8053-CE865B441261}" type="slidenum">
              <a:rPr kumimoji="0" lang="it-IT" sz="1200" b="0" i="0" u="none" strike="noStrike" kern="1200" cap="none" spc="0" normalizeH="0" baseline="0" noProof="0" smtClean="0">
                <a:ln>
                  <a:noFill/>
                </a:ln>
                <a:solidFill>
                  <a:srgbClr val="000000"/>
                </a:solidFill>
                <a:effectLst/>
                <a:uLnTx/>
                <a:uFillTx/>
                <a:latin typeface="Arial" charset="0"/>
                <a:ea typeface="+mn-ea"/>
                <a:cs typeface="Arial" charset="0"/>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it-IT" sz="1200" b="0" i="0" u="none" strike="noStrike" kern="1200" cap="none" spc="0" normalizeH="0" baseline="0" noProof="0">
              <a:ln>
                <a:noFill/>
              </a:ln>
              <a:solidFill>
                <a:srgbClr val="000000"/>
              </a:solidFill>
              <a:effectLst/>
              <a:uLnTx/>
              <a:uFillTx/>
              <a:latin typeface="Arial" charset="0"/>
              <a:ea typeface="+mn-ea"/>
              <a:cs typeface="Arial" charset="0"/>
            </a:endParaRPr>
          </a:p>
        </p:txBody>
      </p:sp>
    </p:spTree>
    <p:extLst>
      <p:ext uri="{BB962C8B-B14F-4D97-AF65-F5344CB8AC3E}">
        <p14:creationId xmlns:p14="http://schemas.microsoft.com/office/powerpoint/2010/main" val="783364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 opti 256 è stata creata con l’algoritmo di ottimizzazione </a:t>
            </a:r>
            <a:r>
              <a:rPr lang="it-IT" dirty="0" err="1"/>
              <a:t>simulated</a:t>
            </a:r>
            <a:r>
              <a:rPr lang="it-IT" dirty="0"/>
              <a:t> </a:t>
            </a:r>
            <a:r>
              <a:rPr lang="it-IT" dirty="0" err="1"/>
              <a:t>annealing</a:t>
            </a:r>
            <a:r>
              <a:rPr lang="it-IT" dirty="0"/>
              <a:t> (</a:t>
            </a:r>
            <a:r>
              <a:rPr lang="it-IT" dirty="0" err="1"/>
              <a:t>aniling</a:t>
            </a:r>
            <a:r>
              <a:rPr lang="it-IT" dirty="0"/>
              <a:t>), invece la </a:t>
            </a:r>
            <a:r>
              <a:rPr lang="it-IT" dirty="0" err="1"/>
              <a:t>tuk</a:t>
            </a:r>
            <a:r>
              <a:rPr lang="it-IT" dirty="0"/>
              <a:t> </a:t>
            </a:r>
            <a:r>
              <a:rPr lang="it-IT" dirty="0" err="1"/>
              <a:t>spiral</a:t>
            </a:r>
            <a:r>
              <a:rPr lang="it-IT" dirty="0"/>
              <a:t> prende gli elementi più vicini alla spirale di </a:t>
            </a:r>
            <a:r>
              <a:rPr lang="it-IT" dirty="0" err="1"/>
              <a:t>Fermat</a:t>
            </a:r>
            <a:endParaRPr lang="it-IT" dirty="0"/>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14</a:t>
            </a:fld>
            <a:endParaRPr lang="it-IT"/>
          </a:p>
        </p:txBody>
      </p:sp>
    </p:spTree>
    <p:extLst>
      <p:ext uri="{BB962C8B-B14F-4D97-AF65-F5344CB8AC3E}">
        <p14:creationId xmlns:p14="http://schemas.microsoft.com/office/powerpoint/2010/main" val="23114337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15</a:t>
            </a:fld>
            <a:endParaRPr lang="it-IT"/>
          </a:p>
        </p:txBody>
      </p:sp>
    </p:spTree>
    <p:extLst>
      <p:ext uri="{BB962C8B-B14F-4D97-AF65-F5344CB8AC3E}">
        <p14:creationId xmlns:p14="http://schemas.microsoft.com/office/powerpoint/2010/main" val="989769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questo lavoro di tesi l’obiettivo è stato quello di valutare le  prestazioni di 5 sonde ecografiche. </a:t>
            </a:r>
            <a:r>
              <a:rPr lang="it-IT" b="1" dirty="0">
                <a:highlight>
                  <a:srgbClr val="FFFF00"/>
                </a:highlight>
              </a:rPr>
              <a:t>Per ognuna di esse si è analizzato lo spettro Doppler a centro vaso, andando a studiare frequenza media, banda e attraverso la formula Doppler la velocità all’interno del vaso.</a:t>
            </a:r>
          </a:p>
          <a:p>
            <a:r>
              <a:rPr lang="it-IT" b="0" dirty="0">
                <a:highlight>
                  <a:srgbClr val="FFFF00"/>
                </a:highlight>
              </a:rPr>
              <a:t>Questo software ha permesso di valutare le prestazioni di 5 sonde, estraendo frequenza media bada dagli spettri Doppler ottenuti per flussi continui e pulsati.</a:t>
            </a:r>
          </a:p>
          <a:p>
            <a:endParaRPr lang="it-IT" dirty="0"/>
          </a:p>
          <a:p>
            <a:endParaRPr lang="it-IT" dirty="0"/>
          </a:p>
          <a:p>
            <a:r>
              <a:rPr lang="it-IT" dirty="0"/>
              <a:t>Scrivere che ho fatto uno script </a:t>
            </a:r>
            <a:r>
              <a:rPr lang="it-IT" dirty="0" err="1"/>
              <a:t>matlab</a:t>
            </a:r>
            <a:r>
              <a:rPr lang="it-IT" dirty="0"/>
              <a:t> metterlo nelle fasi. Spettri doppler , velocità con spettro doppler</a:t>
            </a:r>
          </a:p>
          <a:p>
            <a:r>
              <a:rPr lang="it-IT" dirty="0"/>
              <a:t>Banda e </a:t>
            </a:r>
            <a:r>
              <a:rPr lang="it-IT" dirty="0" err="1"/>
              <a:t>freq</a:t>
            </a:r>
            <a:r>
              <a:rPr lang="it-IT" dirty="0"/>
              <a:t> con spettri</a:t>
            </a:r>
          </a:p>
          <a:p>
            <a:r>
              <a:rPr lang="it-IT" dirty="0"/>
              <a:t>Velocità boh</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2</a:t>
            </a:fld>
            <a:endParaRPr lang="it-IT"/>
          </a:p>
        </p:txBody>
      </p:sp>
    </p:spTree>
    <p:extLst>
      <p:ext uri="{BB962C8B-B14F-4D97-AF65-F5344CB8AC3E}">
        <p14:creationId xmlns:p14="http://schemas.microsoft.com/office/powerpoint/2010/main" val="2093850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generale l’ecografia è una tecnica non invasiva molto utilizzata in ambito medico, il suo punto di forza è quello di poter andare a studiare i tessuti molli utilizzando radiazioni non ionizzanti, quindi non dannose per il corpo umano. I progressi tecnologici hanno portato allo sviluppo dell’eco 3D che permette di visualizzare volumi invece di immagini tomografiche. Nell’ambito ecografico sono di notevole importanza le indagini Doppler, queste permettono di stimare e caratterizzare i flussi di sangue all’interno di vasi sottocutanei.</a:t>
            </a:r>
          </a:p>
          <a:p>
            <a:r>
              <a:rPr lang="it-IT" dirty="0"/>
              <a:t>In ecografia 3D vengono utilizzate sonde a matrice costituite da elementi piezoelettrici che funzionano sia da trasmettitori che da ricevitori. L’elevata quantità di elementi provoca sia una complessità circuitale (per connetterli tutti) sia una complessità computazionale (gestire tutti i canali). Quindi la ricerca si sta spingendo sull’utilizzo di sonde sparse, che ottimizzano il numero di elementi attivi e il carico computazionale.</a:t>
            </a:r>
          </a:p>
          <a:p>
            <a:endParaRPr lang="it-IT" dirty="0"/>
          </a:p>
          <a:p>
            <a:endParaRPr lang="it-IT" dirty="0"/>
          </a:p>
          <a:p>
            <a:endParaRPr lang="it-IT" dirty="0"/>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3</a:t>
            </a:fld>
            <a:endParaRPr lang="it-IT"/>
          </a:p>
        </p:txBody>
      </p:sp>
    </p:spTree>
    <p:extLst>
      <p:ext uri="{BB962C8B-B14F-4D97-AF65-F5344CB8AC3E}">
        <p14:creationId xmlns:p14="http://schemas.microsoft.com/office/powerpoint/2010/main" val="1092787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le simulazioni è stato utilizzato il software </a:t>
            </a:r>
            <a:r>
              <a:rPr lang="it-IT" dirty="0" err="1"/>
              <a:t>simag</a:t>
            </a:r>
            <a:r>
              <a:rPr lang="it-IT" dirty="0"/>
              <a:t>, basato su </a:t>
            </a:r>
            <a:r>
              <a:rPr lang="it-IT" dirty="0" err="1"/>
              <a:t>matlab</a:t>
            </a:r>
            <a:r>
              <a:rPr lang="it-IT" dirty="0"/>
              <a:t>. Questo ha permesso di simulare le sonde, impostare i modi di trasmissione e ricezione dei segnali e il vaso sanguigno.</a:t>
            </a:r>
          </a:p>
          <a:p>
            <a:r>
              <a:rPr lang="it-IT" dirty="0"/>
              <a:t>Le simulazioni danno in uscita un file sbb che contiene i segnali post </a:t>
            </a:r>
            <a:r>
              <a:rPr lang="it-IT" dirty="0" err="1"/>
              <a:t>beamforming</a:t>
            </a:r>
            <a:r>
              <a:rPr lang="it-IT" dirty="0"/>
              <a:t> demodulati e filtrati.</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4</a:t>
            </a:fld>
            <a:endParaRPr lang="it-IT"/>
          </a:p>
        </p:txBody>
      </p:sp>
    </p:spTree>
    <p:extLst>
      <p:ext uri="{BB962C8B-B14F-4D97-AF65-F5344CB8AC3E}">
        <p14:creationId xmlns:p14="http://schemas.microsoft.com/office/powerpoint/2010/main" val="3888755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quanto riguarda il setup di simulazione le sonde simulate sono di due tipi, full e sparse. Come sonde simulate avremo inizialmente una sonda con 1024 elementi, chiamata Vermon 1024, di seguito vediamo le altre sonde, in particolare la Opti256 e la Tuk Spiral 256 sono state derivate dalla V1024 attivando solo determinati elementi. Si può apprezzare la differenza tra i due tipi di sonde. Per ognuna di esse abbiamo 9 angoli di steering diversi</a:t>
            </a:r>
          </a:p>
          <a:p>
            <a:endParaRPr lang="it-IT" dirty="0"/>
          </a:p>
          <a:p>
            <a:r>
              <a:rPr lang="it-IT" dirty="0"/>
              <a:t>Dire solamente che ho utilizzato solamente due tipi di sonde una full e le altre sparse</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5</a:t>
            </a:fld>
            <a:endParaRPr lang="it-IT"/>
          </a:p>
        </p:txBody>
      </p:sp>
    </p:spTree>
    <p:extLst>
      <p:ext uri="{BB962C8B-B14F-4D97-AF65-F5344CB8AC3E}">
        <p14:creationId xmlns:p14="http://schemas.microsoft.com/office/powerpoint/2010/main" val="9928382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Per quanto riguarda la fase di simulazione:</a:t>
            </a:r>
          </a:p>
          <a:p>
            <a:r>
              <a:rPr lang="it-IT" dirty="0"/>
              <a:t>Il vaso sanguigno è stato simulato come un cilindro, con centro vaso a 20mm di profondità con all’interno degli scatteratori che simulano i globuli rossi del sangue. Sono state fatte prove sia con flusso continuo a v=0,5 m/s sia con flusso pulsato con andamento ECG con v picco v=0,5 m/s.</a:t>
            </a:r>
          </a:p>
          <a:p>
            <a:r>
              <a:rPr lang="it-IT" dirty="0"/>
              <a:t>La modalità </a:t>
            </a:r>
            <a:r>
              <a:rPr lang="it-IT" dirty="0" err="1"/>
              <a:t>tx</a:t>
            </a:r>
            <a:r>
              <a:rPr lang="it-IT" dirty="0"/>
              <a:t> è stata scelta con </a:t>
            </a:r>
            <a:r>
              <a:rPr lang="it-IT" dirty="0" err="1"/>
              <a:t>focal</a:t>
            </a:r>
            <a:r>
              <a:rPr lang="it-IT" dirty="0"/>
              <a:t>. a centro vaso utilizzando diversi angoli di steering e inviando dei </a:t>
            </a:r>
            <a:r>
              <a:rPr lang="it-IT" dirty="0" err="1"/>
              <a:t>burst</a:t>
            </a:r>
            <a:r>
              <a:rPr lang="it-IT" dirty="0"/>
              <a:t> sinusoidali</a:t>
            </a:r>
          </a:p>
          <a:p>
            <a:r>
              <a:rPr lang="it-IT" dirty="0"/>
              <a:t>Per quanto riguarda la modalità </a:t>
            </a:r>
            <a:r>
              <a:rPr lang="it-IT" dirty="0" err="1"/>
              <a:t>rx</a:t>
            </a:r>
            <a:r>
              <a:rPr lang="it-IT" dirty="0"/>
              <a:t> è stata scelta una </a:t>
            </a:r>
            <a:r>
              <a:rPr lang="it-IT" dirty="0" err="1"/>
              <a:t>focalizz</a:t>
            </a:r>
            <a:r>
              <a:rPr lang="it-IT" dirty="0"/>
              <a:t> dinamica demodulando con un filtro passa basso e uguali angoli di steering.</a:t>
            </a:r>
          </a:p>
          <a:p>
            <a:r>
              <a:rPr lang="it-IT" dirty="0"/>
              <a:t>Lo steering è sostanzialmente una focalizzazione di tipo elettronico, pilotando gli elementi della sonda con opportuni ritardi si possono creare fronti d’onda con diverse orientazioni e focalizzati a diverse profondità</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6</a:t>
            </a:fld>
            <a:endParaRPr lang="it-IT"/>
          </a:p>
        </p:txBody>
      </p:sp>
    </p:spTree>
    <p:extLst>
      <p:ext uri="{BB962C8B-B14F-4D97-AF65-F5344CB8AC3E}">
        <p14:creationId xmlns:p14="http://schemas.microsoft.com/office/powerpoint/2010/main" val="1886674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L’elaborazione dei segnali parte da: un’estrazione dei parametri di simulazione dal file sbb, si applica la tecnica </a:t>
            </a:r>
            <a:r>
              <a:rPr lang="it-IT" dirty="0" err="1"/>
              <a:t>multigate</a:t>
            </a:r>
            <a:r>
              <a:rPr lang="it-IT" dirty="0"/>
              <a:t> </a:t>
            </a:r>
            <a:r>
              <a:rPr lang="it-IT" dirty="0" err="1"/>
              <a:t>spectral</a:t>
            </a:r>
            <a:r>
              <a:rPr lang="it-IT" dirty="0"/>
              <a:t> doppler, si genera il riferimento dell’asse delle depth reali i quanto le depth calcolate lungo il fascio di trasmissione non corrispondono alla realtà. Poi dai vari spettri doppler a centro vaso si estraggono i parametri di interesse ed infine si plottano i risultati.</a:t>
            </a:r>
          </a:p>
          <a:p>
            <a:r>
              <a:rPr lang="it-IT" dirty="0"/>
              <a:t>Dimensioni matrice : y depth che equivalgono a vari gate temporali del segnale di eco</a:t>
            </a:r>
          </a:p>
          <a:p>
            <a:r>
              <a:rPr lang="it-IT" dirty="0"/>
              <a:t>    	          x istanti temporali acquisiti a </a:t>
            </a:r>
            <a:r>
              <a:rPr lang="it-IT" dirty="0" err="1"/>
              <a:t>fre</a:t>
            </a:r>
            <a:endParaRPr lang="it-IT" dirty="0"/>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7</a:t>
            </a:fld>
            <a:endParaRPr lang="it-IT"/>
          </a:p>
        </p:txBody>
      </p:sp>
    </p:spTree>
    <p:extLst>
      <p:ext uri="{BB962C8B-B14F-4D97-AF65-F5344CB8AC3E}">
        <p14:creationId xmlns:p14="http://schemas.microsoft.com/office/powerpoint/2010/main" val="964135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Definizione di apertura equivalente</a:t>
            </a:r>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8</a:t>
            </a:fld>
            <a:endParaRPr lang="it-IT"/>
          </a:p>
        </p:txBody>
      </p:sp>
    </p:spTree>
    <p:extLst>
      <p:ext uri="{BB962C8B-B14F-4D97-AF65-F5344CB8AC3E}">
        <p14:creationId xmlns:p14="http://schemas.microsoft.com/office/powerpoint/2010/main" val="3835341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b="0" i="0" kern="1200" dirty="0">
                <a:solidFill>
                  <a:schemeClr val="tx1"/>
                </a:solidFill>
                <a:effectLst/>
                <a:latin typeface="Arial" charset="0"/>
                <a:ea typeface="+mn-ea"/>
                <a:cs typeface="Arial" charset="0"/>
              </a:rPr>
              <a:t>Capacitive </a:t>
            </a:r>
            <a:r>
              <a:rPr lang="it-IT" sz="1200" b="0" i="0" kern="1200" dirty="0" err="1">
                <a:solidFill>
                  <a:schemeClr val="tx1"/>
                </a:solidFill>
                <a:effectLst/>
                <a:latin typeface="Arial" charset="0"/>
                <a:ea typeface="+mn-ea"/>
                <a:cs typeface="Arial" charset="0"/>
              </a:rPr>
              <a:t>Micromachined</a:t>
            </a:r>
            <a:r>
              <a:rPr lang="it-IT" sz="1200" b="0" i="0" kern="1200" dirty="0">
                <a:solidFill>
                  <a:schemeClr val="tx1"/>
                </a:solidFill>
                <a:effectLst/>
                <a:latin typeface="Arial" charset="0"/>
                <a:ea typeface="+mn-ea"/>
                <a:cs typeface="Arial" charset="0"/>
              </a:rPr>
              <a:t> </a:t>
            </a:r>
            <a:r>
              <a:rPr lang="it-IT" sz="1200" b="0" i="0" kern="1200" dirty="0" err="1">
                <a:solidFill>
                  <a:schemeClr val="tx1"/>
                </a:solidFill>
                <a:effectLst/>
                <a:latin typeface="Arial" charset="0"/>
                <a:ea typeface="+mn-ea"/>
                <a:cs typeface="Arial" charset="0"/>
              </a:rPr>
              <a:t>Ultrasonic</a:t>
            </a:r>
            <a:r>
              <a:rPr lang="it-IT" sz="1200" b="0" i="0" kern="1200" dirty="0">
                <a:solidFill>
                  <a:schemeClr val="tx1"/>
                </a:solidFill>
                <a:effectLst/>
                <a:latin typeface="Arial" charset="0"/>
                <a:ea typeface="+mn-ea"/>
                <a:cs typeface="Arial" charset="0"/>
              </a:rPr>
              <a:t> </a:t>
            </a:r>
            <a:r>
              <a:rPr lang="it-IT" sz="1200" b="0" i="0" kern="1200" dirty="0" err="1">
                <a:solidFill>
                  <a:schemeClr val="tx1"/>
                </a:solidFill>
                <a:effectLst/>
                <a:latin typeface="Arial" charset="0"/>
                <a:ea typeface="+mn-ea"/>
                <a:cs typeface="Arial" charset="0"/>
              </a:rPr>
              <a:t>Transducer</a:t>
            </a:r>
            <a:endParaRPr lang="it-IT" dirty="0"/>
          </a:p>
        </p:txBody>
      </p:sp>
      <p:sp>
        <p:nvSpPr>
          <p:cNvPr id="4" name="Segnaposto numero diapositiva 3"/>
          <p:cNvSpPr>
            <a:spLocks noGrp="1"/>
          </p:cNvSpPr>
          <p:nvPr>
            <p:ph type="sldNum" sz="quarter" idx="5"/>
          </p:nvPr>
        </p:nvSpPr>
        <p:spPr/>
        <p:txBody>
          <a:bodyPr/>
          <a:lstStyle/>
          <a:p>
            <a:pPr>
              <a:defRPr/>
            </a:pPr>
            <a:fld id="{C91DDBD1-0FF3-4BDB-8053-CE865B441261}" type="slidenum">
              <a:rPr lang="it-IT" smtClean="0"/>
              <a:pPr>
                <a:defRPr/>
              </a:pPr>
              <a:t>9</a:t>
            </a:fld>
            <a:endParaRPr lang="it-IT"/>
          </a:p>
        </p:txBody>
      </p:sp>
    </p:spTree>
    <p:extLst>
      <p:ext uri="{BB962C8B-B14F-4D97-AF65-F5344CB8AC3E}">
        <p14:creationId xmlns:p14="http://schemas.microsoft.com/office/powerpoint/2010/main" val="322092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685800" y="2130425"/>
            <a:ext cx="7772400" cy="1470025"/>
          </a:xfrm>
        </p:spPr>
        <p:txBody>
          <a:bodyPr/>
          <a:lstStyle/>
          <a:p>
            <a:r>
              <a:rPr lang="it-IT"/>
              <a:t>Fare clic per modificare lo stile del titolo</a:t>
            </a:r>
          </a:p>
        </p:txBody>
      </p:sp>
      <p:sp>
        <p:nvSpPr>
          <p:cNvPr id="3" name="Sottotitolo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it-IT"/>
              <a:t>Fare clic per modificare lo stile del sottotitolo dello schema</a:t>
            </a:r>
          </a:p>
        </p:txBody>
      </p:sp>
      <p:sp>
        <p:nvSpPr>
          <p:cNvPr id="4" name="Rectangle 4"/>
          <p:cNvSpPr>
            <a:spLocks noGrp="1" noChangeArrowheads="1"/>
          </p:cNvSpPr>
          <p:nvPr>
            <p:ph type="dt" sz="half" idx="10"/>
          </p:nvPr>
        </p:nvSpPr>
        <p:spPr>
          <a:ln/>
        </p:spPr>
        <p:txBody>
          <a:bodyPr/>
          <a:lstStyle>
            <a:lvl1pPr>
              <a:defRPr/>
            </a:lvl1pPr>
          </a:lstStyle>
          <a:p>
            <a:pPr>
              <a:defRPr/>
            </a:pPr>
            <a:endParaRPr lang="it-IT"/>
          </a:p>
        </p:txBody>
      </p:sp>
      <p:sp>
        <p:nvSpPr>
          <p:cNvPr id="5" name="Rectangle 5"/>
          <p:cNvSpPr>
            <a:spLocks noGrp="1" noChangeArrowheads="1"/>
          </p:cNvSpPr>
          <p:nvPr>
            <p:ph type="ftr" sz="quarter" idx="11"/>
          </p:nvPr>
        </p:nvSpPr>
        <p:spPr>
          <a:ln/>
        </p:spPr>
        <p:txBody>
          <a:bodyPr/>
          <a:lstStyle>
            <a:lvl1pPr>
              <a:defRPr/>
            </a:lvl1pPr>
          </a:lstStyle>
          <a:p>
            <a:pPr>
              <a:defRPr/>
            </a:pPr>
            <a:endParaRPr lang="it-IT"/>
          </a:p>
        </p:txBody>
      </p:sp>
      <p:sp>
        <p:nvSpPr>
          <p:cNvPr id="6" name="Rectangle 6"/>
          <p:cNvSpPr>
            <a:spLocks noGrp="1" noChangeArrowheads="1"/>
          </p:cNvSpPr>
          <p:nvPr>
            <p:ph type="sldNum" sz="quarter" idx="12"/>
          </p:nvPr>
        </p:nvSpPr>
        <p:spPr>
          <a:ln/>
        </p:spPr>
        <p:txBody>
          <a:bodyPr/>
          <a:lstStyle>
            <a:lvl1pPr>
              <a:defRPr/>
            </a:lvl1pPr>
          </a:lstStyle>
          <a:p>
            <a:pPr>
              <a:defRPr/>
            </a:pPr>
            <a:fld id="{22E8E499-2596-420F-A916-DCF0739BE0B9}" type="slidenum">
              <a:rPr lang="it-IT"/>
              <a:pPr>
                <a:defRPr/>
              </a:pPr>
              <a:t>‹N›</a:t>
            </a:fld>
            <a:endParaRPr lang="it-IT"/>
          </a:p>
        </p:txBody>
      </p:sp>
    </p:spTree>
    <p:extLst>
      <p:ext uri="{BB962C8B-B14F-4D97-AF65-F5344CB8AC3E}">
        <p14:creationId xmlns:p14="http://schemas.microsoft.com/office/powerpoint/2010/main" val="134733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p:cNvSpPr>
            <a:spLocks noGrp="1" noChangeArrowheads="1"/>
          </p:cNvSpPr>
          <p:nvPr>
            <p:ph type="dt" sz="half" idx="10"/>
          </p:nvPr>
        </p:nvSpPr>
        <p:spPr>
          <a:ln/>
        </p:spPr>
        <p:txBody>
          <a:bodyPr/>
          <a:lstStyle>
            <a:lvl1pPr>
              <a:defRPr/>
            </a:lvl1pPr>
          </a:lstStyle>
          <a:p>
            <a:pPr>
              <a:defRPr/>
            </a:pPr>
            <a:endParaRPr lang="it-IT"/>
          </a:p>
        </p:txBody>
      </p:sp>
      <p:sp>
        <p:nvSpPr>
          <p:cNvPr id="5" name="Rectangle 5"/>
          <p:cNvSpPr>
            <a:spLocks noGrp="1" noChangeArrowheads="1"/>
          </p:cNvSpPr>
          <p:nvPr>
            <p:ph type="ftr" sz="quarter" idx="11"/>
          </p:nvPr>
        </p:nvSpPr>
        <p:spPr>
          <a:ln/>
        </p:spPr>
        <p:txBody>
          <a:bodyPr/>
          <a:lstStyle>
            <a:lvl1pPr>
              <a:defRPr/>
            </a:lvl1pPr>
          </a:lstStyle>
          <a:p>
            <a:pPr>
              <a:defRPr/>
            </a:pPr>
            <a:endParaRPr lang="it-IT"/>
          </a:p>
        </p:txBody>
      </p:sp>
      <p:sp>
        <p:nvSpPr>
          <p:cNvPr id="6" name="Rectangle 6"/>
          <p:cNvSpPr>
            <a:spLocks noGrp="1" noChangeArrowheads="1"/>
          </p:cNvSpPr>
          <p:nvPr>
            <p:ph type="sldNum" sz="quarter" idx="12"/>
          </p:nvPr>
        </p:nvSpPr>
        <p:spPr>
          <a:ln/>
        </p:spPr>
        <p:txBody>
          <a:bodyPr/>
          <a:lstStyle>
            <a:lvl1pPr>
              <a:defRPr/>
            </a:lvl1pPr>
          </a:lstStyle>
          <a:p>
            <a:pPr>
              <a:defRPr/>
            </a:pPr>
            <a:fld id="{EF53FB11-5C2D-4F35-A27C-E05D4043C206}" type="slidenum">
              <a:rPr lang="it-IT"/>
              <a:pPr>
                <a:defRPr/>
              </a:pPr>
              <a:t>‹N›</a:t>
            </a:fld>
            <a:endParaRPr lang="it-IT"/>
          </a:p>
        </p:txBody>
      </p:sp>
    </p:spTree>
    <p:extLst>
      <p:ext uri="{BB962C8B-B14F-4D97-AF65-F5344CB8AC3E}">
        <p14:creationId xmlns:p14="http://schemas.microsoft.com/office/powerpoint/2010/main" val="3469164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p:cNvSpPr>
            <a:spLocks noGrp="1" noChangeArrowheads="1"/>
          </p:cNvSpPr>
          <p:nvPr>
            <p:ph type="dt" sz="half" idx="10"/>
          </p:nvPr>
        </p:nvSpPr>
        <p:spPr>
          <a:ln/>
        </p:spPr>
        <p:txBody>
          <a:bodyPr/>
          <a:lstStyle>
            <a:lvl1pPr>
              <a:defRPr/>
            </a:lvl1pPr>
          </a:lstStyle>
          <a:p>
            <a:pPr>
              <a:defRPr/>
            </a:pPr>
            <a:endParaRPr lang="it-IT"/>
          </a:p>
        </p:txBody>
      </p:sp>
      <p:sp>
        <p:nvSpPr>
          <p:cNvPr id="5" name="Rectangle 5"/>
          <p:cNvSpPr>
            <a:spLocks noGrp="1" noChangeArrowheads="1"/>
          </p:cNvSpPr>
          <p:nvPr>
            <p:ph type="ftr" sz="quarter" idx="11"/>
          </p:nvPr>
        </p:nvSpPr>
        <p:spPr>
          <a:ln/>
        </p:spPr>
        <p:txBody>
          <a:bodyPr/>
          <a:lstStyle>
            <a:lvl1pPr>
              <a:defRPr/>
            </a:lvl1pPr>
          </a:lstStyle>
          <a:p>
            <a:pPr>
              <a:defRPr/>
            </a:pPr>
            <a:endParaRPr lang="it-IT"/>
          </a:p>
        </p:txBody>
      </p:sp>
      <p:sp>
        <p:nvSpPr>
          <p:cNvPr id="6" name="Rectangle 6"/>
          <p:cNvSpPr>
            <a:spLocks noGrp="1" noChangeArrowheads="1"/>
          </p:cNvSpPr>
          <p:nvPr>
            <p:ph type="sldNum" sz="quarter" idx="12"/>
          </p:nvPr>
        </p:nvSpPr>
        <p:spPr>
          <a:ln/>
        </p:spPr>
        <p:txBody>
          <a:bodyPr/>
          <a:lstStyle>
            <a:lvl1pPr>
              <a:defRPr/>
            </a:lvl1pPr>
          </a:lstStyle>
          <a:p>
            <a:pPr>
              <a:defRPr/>
            </a:pPr>
            <a:fld id="{DBD1A54C-7182-4651-B051-34A8B458A76E}" type="slidenum">
              <a:rPr lang="it-IT"/>
              <a:pPr>
                <a:defRPr/>
              </a:pPr>
              <a:t>‹N›</a:t>
            </a:fld>
            <a:endParaRPr lang="it-IT"/>
          </a:p>
        </p:txBody>
      </p:sp>
    </p:spTree>
    <p:extLst>
      <p:ext uri="{BB962C8B-B14F-4D97-AF65-F5344CB8AC3E}">
        <p14:creationId xmlns:p14="http://schemas.microsoft.com/office/powerpoint/2010/main" val="2867740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p:txBody>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Rectangle 4"/>
          <p:cNvSpPr>
            <a:spLocks noGrp="1" noChangeArrowheads="1"/>
          </p:cNvSpPr>
          <p:nvPr>
            <p:ph type="dt" sz="half" idx="10"/>
          </p:nvPr>
        </p:nvSpPr>
        <p:spPr>
          <a:ln/>
        </p:spPr>
        <p:txBody>
          <a:bodyPr/>
          <a:lstStyle>
            <a:lvl1pPr>
              <a:defRPr/>
            </a:lvl1pPr>
          </a:lstStyle>
          <a:p>
            <a:pPr>
              <a:defRPr/>
            </a:pPr>
            <a:endParaRPr lang="it-IT"/>
          </a:p>
        </p:txBody>
      </p:sp>
      <p:sp>
        <p:nvSpPr>
          <p:cNvPr id="5" name="Rectangle 5"/>
          <p:cNvSpPr>
            <a:spLocks noGrp="1" noChangeArrowheads="1"/>
          </p:cNvSpPr>
          <p:nvPr>
            <p:ph type="ftr" sz="quarter" idx="11"/>
          </p:nvPr>
        </p:nvSpPr>
        <p:spPr>
          <a:ln/>
        </p:spPr>
        <p:txBody>
          <a:bodyPr/>
          <a:lstStyle>
            <a:lvl1pPr>
              <a:defRPr/>
            </a:lvl1pPr>
          </a:lstStyle>
          <a:p>
            <a:pPr>
              <a:defRPr/>
            </a:pPr>
            <a:endParaRPr lang="it-IT"/>
          </a:p>
        </p:txBody>
      </p:sp>
      <p:sp>
        <p:nvSpPr>
          <p:cNvPr id="6" name="Rectangle 6"/>
          <p:cNvSpPr>
            <a:spLocks noGrp="1" noChangeArrowheads="1"/>
          </p:cNvSpPr>
          <p:nvPr>
            <p:ph type="sldNum" sz="quarter" idx="12"/>
          </p:nvPr>
        </p:nvSpPr>
        <p:spPr>
          <a:ln/>
        </p:spPr>
        <p:txBody>
          <a:bodyPr/>
          <a:lstStyle>
            <a:lvl1pPr>
              <a:defRPr/>
            </a:lvl1pPr>
          </a:lstStyle>
          <a:p>
            <a:pPr>
              <a:defRPr/>
            </a:pPr>
            <a:fld id="{A3FA544B-2B21-48C7-8908-F700B6FCB2A3}" type="slidenum">
              <a:rPr lang="it-IT"/>
              <a:pPr>
                <a:defRPr/>
              </a:pPr>
              <a:t>‹N›</a:t>
            </a:fld>
            <a:endParaRPr lang="it-IT"/>
          </a:p>
        </p:txBody>
      </p:sp>
    </p:spTree>
    <p:extLst>
      <p:ext uri="{BB962C8B-B14F-4D97-AF65-F5344CB8AC3E}">
        <p14:creationId xmlns:p14="http://schemas.microsoft.com/office/powerpoint/2010/main" val="1661699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it-IT"/>
              <a:t>Fare clic per modificare stili del testo dello schema</a:t>
            </a:r>
          </a:p>
        </p:txBody>
      </p:sp>
      <p:sp>
        <p:nvSpPr>
          <p:cNvPr id="4" name="Rectangle 4"/>
          <p:cNvSpPr>
            <a:spLocks noGrp="1" noChangeArrowheads="1"/>
          </p:cNvSpPr>
          <p:nvPr>
            <p:ph type="dt" sz="half" idx="10"/>
          </p:nvPr>
        </p:nvSpPr>
        <p:spPr>
          <a:ln/>
        </p:spPr>
        <p:txBody>
          <a:bodyPr/>
          <a:lstStyle>
            <a:lvl1pPr>
              <a:defRPr/>
            </a:lvl1pPr>
          </a:lstStyle>
          <a:p>
            <a:pPr>
              <a:defRPr/>
            </a:pPr>
            <a:endParaRPr lang="it-IT"/>
          </a:p>
        </p:txBody>
      </p:sp>
      <p:sp>
        <p:nvSpPr>
          <p:cNvPr id="5" name="Rectangle 5"/>
          <p:cNvSpPr>
            <a:spLocks noGrp="1" noChangeArrowheads="1"/>
          </p:cNvSpPr>
          <p:nvPr>
            <p:ph type="ftr" sz="quarter" idx="11"/>
          </p:nvPr>
        </p:nvSpPr>
        <p:spPr>
          <a:ln/>
        </p:spPr>
        <p:txBody>
          <a:bodyPr/>
          <a:lstStyle>
            <a:lvl1pPr>
              <a:defRPr/>
            </a:lvl1pPr>
          </a:lstStyle>
          <a:p>
            <a:pPr>
              <a:defRPr/>
            </a:pPr>
            <a:endParaRPr lang="it-IT"/>
          </a:p>
        </p:txBody>
      </p:sp>
      <p:sp>
        <p:nvSpPr>
          <p:cNvPr id="6" name="Rectangle 6"/>
          <p:cNvSpPr>
            <a:spLocks noGrp="1" noChangeArrowheads="1"/>
          </p:cNvSpPr>
          <p:nvPr>
            <p:ph type="sldNum" sz="quarter" idx="12"/>
          </p:nvPr>
        </p:nvSpPr>
        <p:spPr>
          <a:ln/>
        </p:spPr>
        <p:txBody>
          <a:bodyPr/>
          <a:lstStyle>
            <a:lvl1pPr>
              <a:defRPr/>
            </a:lvl1pPr>
          </a:lstStyle>
          <a:p>
            <a:pPr>
              <a:defRPr/>
            </a:pPr>
            <a:fld id="{EACF331E-E2A6-4778-A078-CA7AECBB089C}" type="slidenum">
              <a:rPr lang="it-IT"/>
              <a:pPr>
                <a:defRPr/>
              </a:pPr>
              <a:t>‹N›</a:t>
            </a:fld>
            <a:endParaRPr lang="it-IT"/>
          </a:p>
        </p:txBody>
      </p:sp>
    </p:spTree>
    <p:extLst>
      <p:ext uri="{BB962C8B-B14F-4D97-AF65-F5344CB8AC3E}">
        <p14:creationId xmlns:p14="http://schemas.microsoft.com/office/powerpoint/2010/main" val="2312947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Rectangle 4"/>
          <p:cNvSpPr>
            <a:spLocks noGrp="1" noChangeArrowheads="1"/>
          </p:cNvSpPr>
          <p:nvPr>
            <p:ph type="dt" sz="half" idx="10"/>
          </p:nvPr>
        </p:nvSpPr>
        <p:spPr>
          <a:ln/>
        </p:spPr>
        <p:txBody>
          <a:bodyPr/>
          <a:lstStyle>
            <a:lvl1pPr>
              <a:defRPr/>
            </a:lvl1pPr>
          </a:lstStyle>
          <a:p>
            <a:pPr>
              <a:defRPr/>
            </a:pPr>
            <a:endParaRPr lang="it-IT"/>
          </a:p>
        </p:txBody>
      </p:sp>
      <p:sp>
        <p:nvSpPr>
          <p:cNvPr id="6" name="Rectangle 5"/>
          <p:cNvSpPr>
            <a:spLocks noGrp="1" noChangeArrowheads="1"/>
          </p:cNvSpPr>
          <p:nvPr>
            <p:ph type="ftr" sz="quarter" idx="11"/>
          </p:nvPr>
        </p:nvSpPr>
        <p:spPr>
          <a:ln/>
        </p:spPr>
        <p:txBody>
          <a:bodyPr/>
          <a:lstStyle>
            <a:lvl1pPr>
              <a:defRPr/>
            </a:lvl1pPr>
          </a:lstStyle>
          <a:p>
            <a:pPr>
              <a:defRPr/>
            </a:pPr>
            <a:endParaRPr lang="it-IT"/>
          </a:p>
        </p:txBody>
      </p:sp>
      <p:sp>
        <p:nvSpPr>
          <p:cNvPr id="7" name="Rectangle 6"/>
          <p:cNvSpPr>
            <a:spLocks noGrp="1" noChangeArrowheads="1"/>
          </p:cNvSpPr>
          <p:nvPr>
            <p:ph type="sldNum" sz="quarter" idx="12"/>
          </p:nvPr>
        </p:nvSpPr>
        <p:spPr>
          <a:ln/>
        </p:spPr>
        <p:txBody>
          <a:bodyPr/>
          <a:lstStyle>
            <a:lvl1pPr>
              <a:defRPr/>
            </a:lvl1pPr>
          </a:lstStyle>
          <a:p>
            <a:pPr>
              <a:defRPr/>
            </a:pPr>
            <a:fld id="{7E1DDD85-AD37-4B34-B30B-1FD1F1EC86B2}" type="slidenum">
              <a:rPr lang="it-IT"/>
              <a:pPr>
                <a:defRPr/>
              </a:pPr>
              <a:t>‹N›</a:t>
            </a:fld>
            <a:endParaRPr lang="it-IT"/>
          </a:p>
        </p:txBody>
      </p:sp>
    </p:spTree>
    <p:extLst>
      <p:ext uri="{BB962C8B-B14F-4D97-AF65-F5344CB8AC3E}">
        <p14:creationId xmlns:p14="http://schemas.microsoft.com/office/powerpoint/2010/main" val="148462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Rectangle 4"/>
          <p:cNvSpPr>
            <a:spLocks noGrp="1" noChangeArrowheads="1"/>
          </p:cNvSpPr>
          <p:nvPr>
            <p:ph type="dt" sz="half" idx="10"/>
          </p:nvPr>
        </p:nvSpPr>
        <p:spPr>
          <a:ln/>
        </p:spPr>
        <p:txBody>
          <a:bodyPr/>
          <a:lstStyle>
            <a:lvl1pPr>
              <a:defRPr/>
            </a:lvl1pPr>
          </a:lstStyle>
          <a:p>
            <a:pPr>
              <a:defRPr/>
            </a:pPr>
            <a:endParaRPr lang="it-IT"/>
          </a:p>
        </p:txBody>
      </p:sp>
      <p:sp>
        <p:nvSpPr>
          <p:cNvPr id="8" name="Rectangle 5"/>
          <p:cNvSpPr>
            <a:spLocks noGrp="1" noChangeArrowheads="1"/>
          </p:cNvSpPr>
          <p:nvPr>
            <p:ph type="ftr" sz="quarter" idx="11"/>
          </p:nvPr>
        </p:nvSpPr>
        <p:spPr>
          <a:ln/>
        </p:spPr>
        <p:txBody>
          <a:bodyPr/>
          <a:lstStyle>
            <a:lvl1pPr>
              <a:defRPr/>
            </a:lvl1pPr>
          </a:lstStyle>
          <a:p>
            <a:pPr>
              <a:defRPr/>
            </a:pPr>
            <a:endParaRPr lang="it-IT"/>
          </a:p>
        </p:txBody>
      </p:sp>
      <p:sp>
        <p:nvSpPr>
          <p:cNvPr id="9" name="Rectangle 6"/>
          <p:cNvSpPr>
            <a:spLocks noGrp="1" noChangeArrowheads="1"/>
          </p:cNvSpPr>
          <p:nvPr>
            <p:ph type="sldNum" sz="quarter" idx="12"/>
          </p:nvPr>
        </p:nvSpPr>
        <p:spPr>
          <a:ln/>
        </p:spPr>
        <p:txBody>
          <a:bodyPr/>
          <a:lstStyle>
            <a:lvl1pPr>
              <a:defRPr/>
            </a:lvl1pPr>
          </a:lstStyle>
          <a:p>
            <a:pPr>
              <a:defRPr/>
            </a:pPr>
            <a:fld id="{F2B3DAD6-7A9D-42E1-862C-AD7A16DFFD93}" type="slidenum">
              <a:rPr lang="it-IT"/>
              <a:pPr>
                <a:defRPr/>
              </a:pPr>
              <a:t>‹N›</a:t>
            </a:fld>
            <a:endParaRPr lang="it-IT"/>
          </a:p>
        </p:txBody>
      </p:sp>
    </p:spTree>
    <p:extLst>
      <p:ext uri="{BB962C8B-B14F-4D97-AF65-F5344CB8AC3E}">
        <p14:creationId xmlns:p14="http://schemas.microsoft.com/office/powerpoint/2010/main" val="3350604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Rectangle 4"/>
          <p:cNvSpPr>
            <a:spLocks noGrp="1" noChangeArrowheads="1"/>
          </p:cNvSpPr>
          <p:nvPr>
            <p:ph type="dt" sz="half" idx="10"/>
          </p:nvPr>
        </p:nvSpPr>
        <p:spPr>
          <a:ln/>
        </p:spPr>
        <p:txBody>
          <a:bodyPr/>
          <a:lstStyle>
            <a:lvl1pPr>
              <a:defRPr/>
            </a:lvl1pPr>
          </a:lstStyle>
          <a:p>
            <a:pPr>
              <a:defRPr/>
            </a:pPr>
            <a:endParaRPr lang="it-IT"/>
          </a:p>
        </p:txBody>
      </p:sp>
      <p:sp>
        <p:nvSpPr>
          <p:cNvPr id="4" name="Rectangle 5"/>
          <p:cNvSpPr>
            <a:spLocks noGrp="1" noChangeArrowheads="1"/>
          </p:cNvSpPr>
          <p:nvPr>
            <p:ph type="ftr" sz="quarter" idx="11"/>
          </p:nvPr>
        </p:nvSpPr>
        <p:spPr>
          <a:ln/>
        </p:spPr>
        <p:txBody>
          <a:bodyPr/>
          <a:lstStyle>
            <a:lvl1pPr>
              <a:defRPr/>
            </a:lvl1pPr>
          </a:lstStyle>
          <a:p>
            <a:pPr>
              <a:defRPr/>
            </a:pPr>
            <a:endParaRPr lang="it-IT"/>
          </a:p>
        </p:txBody>
      </p:sp>
      <p:sp>
        <p:nvSpPr>
          <p:cNvPr id="5" name="Rectangle 6"/>
          <p:cNvSpPr>
            <a:spLocks noGrp="1" noChangeArrowheads="1"/>
          </p:cNvSpPr>
          <p:nvPr>
            <p:ph type="sldNum" sz="quarter" idx="12"/>
          </p:nvPr>
        </p:nvSpPr>
        <p:spPr>
          <a:ln/>
        </p:spPr>
        <p:txBody>
          <a:bodyPr/>
          <a:lstStyle>
            <a:lvl1pPr>
              <a:defRPr/>
            </a:lvl1pPr>
          </a:lstStyle>
          <a:p>
            <a:pPr>
              <a:defRPr/>
            </a:pPr>
            <a:fld id="{0EF6FDEF-A52C-4E16-B4CB-5104E928D102}" type="slidenum">
              <a:rPr lang="it-IT"/>
              <a:pPr>
                <a:defRPr/>
              </a:pPr>
              <a:t>‹N›</a:t>
            </a:fld>
            <a:endParaRPr lang="it-IT"/>
          </a:p>
        </p:txBody>
      </p:sp>
    </p:spTree>
    <p:extLst>
      <p:ext uri="{BB962C8B-B14F-4D97-AF65-F5344CB8AC3E}">
        <p14:creationId xmlns:p14="http://schemas.microsoft.com/office/powerpoint/2010/main" val="2563538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it-IT"/>
          </a:p>
        </p:txBody>
      </p:sp>
      <p:sp>
        <p:nvSpPr>
          <p:cNvPr id="3" name="Rectangle 5"/>
          <p:cNvSpPr>
            <a:spLocks noGrp="1" noChangeArrowheads="1"/>
          </p:cNvSpPr>
          <p:nvPr>
            <p:ph type="ftr" sz="quarter" idx="11"/>
          </p:nvPr>
        </p:nvSpPr>
        <p:spPr>
          <a:ln/>
        </p:spPr>
        <p:txBody>
          <a:bodyPr/>
          <a:lstStyle>
            <a:lvl1pPr>
              <a:defRPr/>
            </a:lvl1pPr>
          </a:lstStyle>
          <a:p>
            <a:pPr>
              <a:defRPr/>
            </a:pPr>
            <a:endParaRPr lang="it-IT"/>
          </a:p>
        </p:txBody>
      </p:sp>
      <p:sp>
        <p:nvSpPr>
          <p:cNvPr id="4" name="Rectangle 6"/>
          <p:cNvSpPr>
            <a:spLocks noGrp="1" noChangeArrowheads="1"/>
          </p:cNvSpPr>
          <p:nvPr>
            <p:ph type="sldNum" sz="quarter" idx="12"/>
          </p:nvPr>
        </p:nvSpPr>
        <p:spPr>
          <a:ln/>
        </p:spPr>
        <p:txBody>
          <a:bodyPr/>
          <a:lstStyle>
            <a:lvl1pPr>
              <a:defRPr/>
            </a:lvl1pPr>
          </a:lstStyle>
          <a:p>
            <a:pPr>
              <a:defRPr/>
            </a:pPr>
            <a:fld id="{12812C13-843C-4FAD-BA57-3811B0CA7813}" type="slidenum">
              <a:rPr lang="it-IT"/>
              <a:pPr>
                <a:defRPr/>
              </a:pPr>
              <a:t>‹N›</a:t>
            </a:fld>
            <a:endParaRPr lang="it-IT"/>
          </a:p>
        </p:txBody>
      </p:sp>
    </p:spTree>
    <p:extLst>
      <p:ext uri="{BB962C8B-B14F-4D97-AF65-F5344CB8AC3E}">
        <p14:creationId xmlns:p14="http://schemas.microsoft.com/office/powerpoint/2010/main" val="2657600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Rectangle 4"/>
          <p:cNvSpPr>
            <a:spLocks noGrp="1" noChangeArrowheads="1"/>
          </p:cNvSpPr>
          <p:nvPr>
            <p:ph type="dt" sz="half" idx="10"/>
          </p:nvPr>
        </p:nvSpPr>
        <p:spPr>
          <a:ln/>
        </p:spPr>
        <p:txBody>
          <a:bodyPr/>
          <a:lstStyle>
            <a:lvl1pPr>
              <a:defRPr/>
            </a:lvl1pPr>
          </a:lstStyle>
          <a:p>
            <a:pPr>
              <a:defRPr/>
            </a:pPr>
            <a:endParaRPr lang="it-IT"/>
          </a:p>
        </p:txBody>
      </p:sp>
      <p:sp>
        <p:nvSpPr>
          <p:cNvPr id="6" name="Rectangle 5"/>
          <p:cNvSpPr>
            <a:spLocks noGrp="1" noChangeArrowheads="1"/>
          </p:cNvSpPr>
          <p:nvPr>
            <p:ph type="ftr" sz="quarter" idx="11"/>
          </p:nvPr>
        </p:nvSpPr>
        <p:spPr>
          <a:ln/>
        </p:spPr>
        <p:txBody>
          <a:bodyPr/>
          <a:lstStyle>
            <a:lvl1pPr>
              <a:defRPr/>
            </a:lvl1pPr>
          </a:lstStyle>
          <a:p>
            <a:pPr>
              <a:defRPr/>
            </a:pPr>
            <a:endParaRPr lang="it-IT"/>
          </a:p>
        </p:txBody>
      </p:sp>
      <p:sp>
        <p:nvSpPr>
          <p:cNvPr id="7" name="Rectangle 6"/>
          <p:cNvSpPr>
            <a:spLocks noGrp="1" noChangeArrowheads="1"/>
          </p:cNvSpPr>
          <p:nvPr>
            <p:ph type="sldNum" sz="quarter" idx="12"/>
          </p:nvPr>
        </p:nvSpPr>
        <p:spPr>
          <a:ln/>
        </p:spPr>
        <p:txBody>
          <a:bodyPr/>
          <a:lstStyle>
            <a:lvl1pPr>
              <a:defRPr/>
            </a:lvl1pPr>
          </a:lstStyle>
          <a:p>
            <a:pPr>
              <a:defRPr/>
            </a:pPr>
            <a:fld id="{C6791411-1C35-4241-A4FB-FDB0DEEA6F96}" type="slidenum">
              <a:rPr lang="it-IT"/>
              <a:pPr>
                <a:defRPr/>
              </a:pPr>
              <a:t>‹N›</a:t>
            </a:fld>
            <a:endParaRPr lang="it-IT"/>
          </a:p>
        </p:txBody>
      </p:sp>
    </p:spTree>
    <p:extLst>
      <p:ext uri="{BB962C8B-B14F-4D97-AF65-F5344CB8AC3E}">
        <p14:creationId xmlns:p14="http://schemas.microsoft.com/office/powerpoint/2010/main" val="888656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it-IT" noProof="0"/>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Rectangle 4"/>
          <p:cNvSpPr>
            <a:spLocks noGrp="1" noChangeArrowheads="1"/>
          </p:cNvSpPr>
          <p:nvPr>
            <p:ph type="dt" sz="half" idx="10"/>
          </p:nvPr>
        </p:nvSpPr>
        <p:spPr>
          <a:ln/>
        </p:spPr>
        <p:txBody>
          <a:bodyPr/>
          <a:lstStyle>
            <a:lvl1pPr>
              <a:defRPr/>
            </a:lvl1pPr>
          </a:lstStyle>
          <a:p>
            <a:pPr>
              <a:defRPr/>
            </a:pPr>
            <a:endParaRPr lang="it-IT"/>
          </a:p>
        </p:txBody>
      </p:sp>
      <p:sp>
        <p:nvSpPr>
          <p:cNvPr id="6" name="Rectangle 5"/>
          <p:cNvSpPr>
            <a:spLocks noGrp="1" noChangeArrowheads="1"/>
          </p:cNvSpPr>
          <p:nvPr>
            <p:ph type="ftr" sz="quarter" idx="11"/>
          </p:nvPr>
        </p:nvSpPr>
        <p:spPr>
          <a:ln/>
        </p:spPr>
        <p:txBody>
          <a:bodyPr/>
          <a:lstStyle>
            <a:lvl1pPr>
              <a:defRPr/>
            </a:lvl1pPr>
          </a:lstStyle>
          <a:p>
            <a:pPr>
              <a:defRPr/>
            </a:pPr>
            <a:endParaRPr lang="it-IT"/>
          </a:p>
        </p:txBody>
      </p:sp>
      <p:sp>
        <p:nvSpPr>
          <p:cNvPr id="7" name="Rectangle 6"/>
          <p:cNvSpPr>
            <a:spLocks noGrp="1" noChangeArrowheads="1"/>
          </p:cNvSpPr>
          <p:nvPr>
            <p:ph type="sldNum" sz="quarter" idx="12"/>
          </p:nvPr>
        </p:nvSpPr>
        <p:spPr>
          <a:ln/>
        </p:spPr>
        <p:txBody>
          <a:bodyPr/>
          <a:lstStyle>
            <a:lvl1pPr>
              <a:defRPr/>
            </a:lvl1pPr>
          </a:lstStyle>
          <a:p>
            <a:pPr>
              <a:defRPr/>
            </a:pPr>
            <a:fld id="{057A0191-9F6E-4A7A-8C60-4C03AF96F106}" type="slidenum">
              <a:rPr lang="it-IT"/>
              <a:pPr>
                <a:defRPr/>
              </a:pPr>
              <a:t>‹N›</a:t>
            </a:fld>
            <a:endParaRPr lang="it-IT"/>
          </a:p>
        </p:txBody>
      </p:sp>
    </p:spTree>
    <p:extLst>
      <p:ext uri="{BB962C8B-B14F-4D97-AF65-F5344CB8AC3E}">
        <p14:creationId xmlns:p14="http://schemas.microsoft.com/office/powerpoint/2010/main" val="2048832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b="85000"/>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it-IT"/>
              <a:t>Fare clic per modificare lo stile del titolo</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pPr>
              <a:defRPr/>
            </a:pPr>
            <a:endParaRPr lang="it-IT"/>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pPr>
              <a:defRPr/>
            </a:pPr>
            <a:endParaRPr lang="it-IT"/>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pPr>
              <a:defRPr/>
            </a:pPr>
            <a:fld id="{3D7045E4-3071-4CCA-863F-0424FEB1270B}" type="slidenum">
              <a:rPr lang="it-IT"/>
              <a:pPr>
                <a:defRPr/>
              </a:pPr>
              <a:t>‹N›</a:t>
            </a:fld>
            <a:endParaRPr lang="it-IT"/>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pn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85000"/>
          </a:stretch>
        </a:blipFill>
        <a:effectLst/>
      </p:bgPr>
    </p:bg>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950DD78-7273-4A7D-A8DE-9A0367075595}"/>
              </a:ext>
            </a:extLst>
          </p:cNvPr>
          <p:cNvPicPr>
            <a:picLocks noChangeAspect="1"/>
          </p:cNvPicPr>
          <p:nvPr/>
        </p:nvPicPr>
        <p:blipFill>
          <a:blip r:embed="rId4"/>
          <a:stretch>
            <a:fillRect/>
          </a:stretch>
        </p:blipFill>
        <p:spPr>
          <a:xfrm>
            <a:off x="0" y="1091445"/>
            <a:ext cx="4343400" cy="5766556"/>
          </a:xfrm>
          <a:prstGeom prst="rect">
            <a:avLst/>
          </a:prstGeom>
        </p:spPr>
      </p:pic>
      <p:sp>
        <p:nvSpPr>
          <p:cNvPr id="6" name="Title 1"/>
          <p:cNvSpPr>
            <a:spLocks noGrp="1"/>
          </p:cNvSpPr>
          <p:nvPr>
            <p:ph type="ctrTitle"/>
          </p:nvPr>
        </p:nvSpPr>
        <p:spPr>
          <a:xfrm>
            <a:off x="4320000" y="1091445"/>
            <a:ext cx="4822076" cy="2850615"/>
          </a:xfrm>
        </p:spPr>
        <p:txBody>
          <a:bodyPr>
            <a:noAutofit/>
          </a:bodyPr>
          <a:lstStyle/>
          <a:p>
            <a:pPr lvl="0" algn="l" defTabSz="457200" eaLnBrk="1" fontAlgn="auto" hangingPunct="1">
              <a:spcBef>
                <a:spcPts val="0"/>
              </a:spcBef>
              <a:spcAft>
                <a:spcPts val="0"/>
              </a:spcAft>
            </a:pPr>
            <a:br>
              <a:rPr lang="it-IT" sz="3600" b="1" kern="1200" dirty="0">
                <a:solidFill>
                  <a:srgbClr val="4F81BD">
                    <a:lumMod val="75000"/>
                  </a:srgbClr>
                </a:solidFill>
                <a:latin typeface="Calibri" panose="020F0502020204030204" pitchFamily="34" charset="0"/>
                <a:ea typeface="+mn-ea"/>
                <a:cs typeface="Calibri" panose="020F0502020204030204" pitchFamily="34" charset="0"/>
              </a:rPr>
            </a:br>
            <a:r>
              <a:rPr lang="it-IT" sz="3600" b="1" kern="1200" dirty="0">
                <a:solidFill>
                  <a:srgbClr val="4F81BD">
                    <a:lumMod val="75000"/>
                  </a:srgbClr>
                </a:solidFill>
                <a:latin typeface="Calibri" panose="020F0502020204030204" pitchFamily="34" charset="0"/>
                <a:ea typeface="+mn-ea"/>
                <a:cs typeface="Calibri" panose="020F0502020204030204" pitchFamily="34" charset="0"/>
              </a:rPr>
              <a:t>Sviluppo di un software di simulazione per indagini Doppler ad ultrasuoni con sonde sparse 2D </a:t>
            </a:r>
            <a:br>
              <a:rPr lang="it-IT" sz="3600" b="1" kern="1200" dirty="0">
                <a:solidFill>
                  <a:srgbClr val="4F81BD">
                    <a:lumMod val="75000"/>
                  </a:srgbClr>
                </a:solidFill>
                <a:latin typeface="Calibri" panose="020F0502020204030204" pitchFamily="34" charset="0"/>
                <a:ea typeface="+mn-ea"/>
                <a:cs typeface="Calibri" panose="020F0502020204030204" pitchFamily="34" charset="0"/>
              </a:rPr>
            </a:br>
            <a:endParaRPr lang="it-IT" sz="3600" b="1" dirty="0">
              <a:latin typeface="Calibri" panose="020F0502020204030204" pitchFamily="34" charset="0"/>
              <a:cs typeface="Calibri" panose="020F0502020204030204" pitchFamily="34" charset="0"/>
            </a:endParaRPr>
          </a:p>
        </p:txBody>
      </p:sp>
      <p:pic>
        <p:nvPicPr>
          <p:cNvPr id="8" name="Immagine 7">
            <a:extLst>
              <a:ext uri="{FF2B5EF4-FFF2-40B4-BE49-F238E27FC236}">
                <a16:creationId xmlns:a16="http://schemas.microsoft.com/office/drawing/2014/main" id="{04032A42-0A10-41D1-9116-0A5EDD0E07C0}"/>
              </a:ext>
            </a:extLst>
          </p:cNvPr>
          <p:cNvPicPr>
            <a:picLocks noChangeAspect="1"/>
          </p:cNvPicPr>
          <p:nvPr/>
        </p:nvPicPr>
        <p:blipFill>
          <a:blip r:embed="rId5"/>
          <a:stretch>
            <a:fillRect/>
          </a:stretch>
        </p:blipFill>
        <p:spPr>
          <a:xfrm>
            <a:off x="5875616" y="6271455"/>
            <a:ext cx="2545261" cy="522390"/>
          </a:xfrm>
          <a:prstGeom prst="rect">
            <a:avLst/>
          </a:prstGeom>
        </p:spPr>
      </p:pic>
      <p:sp>
        <p:nvSpPr>
          <p:cNvPr id="10" name="CasellaDiTesto 9">
            <a:extLst>
              <a:ext uri="{FF2B5EF4-FFF2-40B4-BE49-F238E27FC236}">
                <a16:creationId xmlns:a16="http://schemas.microsoft.com/office/drawing/2014/main" id="{86AFBD91-C11B-484A-8AF1-52C651F4AD9B}"/>
              </a:ext>
            </a:extLst>
          </p:cNvPr>
          <p:cNvSpPr txBox="1"/>
          <p:nvPr/>
        </p:nvSpPr>
        <p:spPr>
          <a:xfrm>
            <a:off x="4320000" y="5470936"/>
            <a:ext cx="5104209" cy="872034"/>
          </a:xfrm>
          <a:prstGeom prst="rect">
            <a:avLst/>
          </a:prstGeom>
          <a:noFill/>
        </p:spPr>
        <p:txBody>
          <a:bodyPr wrap="square" rtlCol="0">
            <a:spAutoFit/>
          </a:bodyPr>
          <a:lstStyle/>
          <a:p>
            <a:pPr>
              <a:lnSpc>
                <a:spcPct val="150000"/>
              </a:lnSpc>
            </a:pPr>
            <a:r>
              <a:rPr lang="it-IT" b="1" dirty="0">
                <a:latin typeface="Calibri" panose="020F0502020204030204" pitchFamily="34" charset="0"/>
                <a:cs typeface="Calibri" panose="020F0502020204030204" pitchFamily="34" charset="0"/>
              </a:rPr>
              <a:t>Relatori:  Prof. Piero Tortoli	</a:t>
            </a:r>
          </a:p>
          <a:p>
            <a:pPr>
              <a:lnSpc>
                <a:spcPct val="150000"/>
              </a:lnSpc>
            </a:pPr>
            <a:r>
              <a:rPr lang="it-IT" b="1" dirty="0">
                <a:latin typeface="Calibri" panose="020F0502020204030204" pitchFamily="34" charset="0"/>
                <a:cs typeface="Calibri" panose="020F0502020204030204" pitchFamily="34" charset="0"/>
              </a:rPr>
              <a:t>Correlatore: Dott. Ing. Alessandro Ramalli</a:t>
            </a:r>
          </a:p>
        </p:txBody>
      </p:sp>
      <p:sp>
        <p:nvSpPr>
          <p:cNvPr id="11" name="CasellaDiTesto 10">
            <a:extLst>
              <a:ext uri="{FF2B5EF4-FFF2-40B4-BE49-F238E27FC236}">
                <a16:creationId xmlns:a16="http://schemas.microsoft.com/office/drawing/2014/main" id="{9DE5E5D2-0B85-490A-9F44-C1709F5B61A9}"/>
              </a:ext>
            </a:extLst>
          </p:cNvPr>
          <p:cNvSpPr txBox="1"/>
          <p:nvPr/>
        </p:nvSpPr>
        <p:spPr>
          <a:xfrm>
            <a:off x="6134282" y="6383741"/>
            <a:ext cx="2027927" cy="369332"/>
          </a:xfrm>
          <a:prstGeom prst="rect">
            <a:avLst/>
          </a:prstGeom>
          <a:noFill/>
        </p:spPr>
        <p:txBody>
          <a:bodyPr wrap="none" rtlCol="0">
            <a:spAutoFit/>
          </a:bodyPr>
          <a:lstStyle/>
          <a:p>
            <a:pPr algn="r"/>
            <a:r>
              <a:rPr lang="it-IT" dirty="0">
                <a:ln w="18415" cmpd="sng">
                  <a:solidFill>
                    <a:srgbClr val="FFFFFF"/>
                  </a:solidFill>
                  <a:prstDash val="solid"/>
                </a:ln>
                <a:solidFill>
                  <a:srgbClr val="FFFFFF"/>
                </a:solidFill>
                <a:latin typeface="Calibri" panose="020F0502020204030204" pitchFamily="34" charset="0"/>
                <a:cs typeface="Calibri" panose="020F0502020204030204" pitchFamily="34" charset="0"/>
              </a:rPr>
              <a:t>Firenze 04/04/2019</a:t>
            </a:r>
          </a:p>
        </p:txBody>
      </p:sp>
      <p:sp>
        <p:nvSpPr>
          <p:cNvPr id="12" name="CasellaDiTesto 11">
            <a:extLst>
              <a:ext uri="{FF2B5EF4-FFF2-40B4-BE49-F238E27FC236}">
                <a16:creationId xmlns:a16="http://schemas.microsoft.com/office/drawing/2014/main" id="{F360CE29-14B2-40B8-8532-A6425C858287}"/>
              </a:ext>
            </a:extLst>
          </p:cNvPr>
          <p:cNvSpPr txBox="1"/>
          <p:nvPr/>
        </p:nvSpPr>
        <p:spPr>
          <a:xfrm>
            <a:off x="4320000" y="5140456"/>
            <a:ext cx="4235142" cy="369332"/>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Candidato: Gianluca Goti</a:t>
            </a:r>
          </a:p>
        </p:txBody>
      </p:sp>
      <p:sp>
        <p:nvSpPr>
          <p:cNvPr id="9" name="CasellaDiTesto 8">
            <a:extLst>
              <a:ext uri="{FF2B5EF4-FFF2-40B4-BE49-F238E27FC236}">
                <a16:creationId xmlns:a16="http://schemas.microsoft.com/office/drawing/2014/main" id="{2F5FCE4D-57C0-4ECA-B5C9-A99E76C03220}"/>
              </a:ext>
            </a:extLst>
          </p:cNvPr>
          <p:cNvSpPr txBox="1"/>
          <p:nvPr/>
        </p:nvSpPr>
        <p:spPr>
          <a:xfrm>
            <a:off x="4320000" y="4076248"/>
            <a:ext cx="4463742" cy="923330"/>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Corso di Laurea: Ingegneria Elettronica e delle Telecomunicazioni</a:t>
            </a:r>
          </a:p>
          <a:p>
            <a:endParaRPr lang="it-IT" b="1" dirty="0">
              <a:latin typeface="Calibri" panose="020F0502020204030204" pitchFamily="34" charset="0"/>
              <a:cs typeface="Calibri" panose="020F0502020204030204" pitchFamily="34" charset="0"/>
            </a:endParaRPr>
          </a:p>
        </p:txBody>
      </p:sp>
      <p:sp>
        <p:nvSpPr>
          <p:cNvPr id="14" name="CasellaDiTesto 13">
            <a:extLst>
              <a:ext uri="{FF2B5EF4-FFF2-40B4-BE49-F238E27FC236}">
                <a16:creationId xmlns:a16="http://schemas.microsoft.com/office/drawing/2014/main" id="{6B5C24F9-6B91-4DC5-A7A9-641F646E4A95}"/>
              </a:ext>
            </a:extLst>
          </p:cNvPr>
          <p:cNvSpPr txBox="1"/>
          <p:nvPr/>
        </p:nvSpPr>
        <p:spPr>
          <a:xfrm>
            <a:off x="4320000" y="4751698"/>
            <a:ext cx="4235142" cy="369332"/>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Curriculum: Biomedica</a:t>
            </a:r>
          </a:p>
        </p:txBody>
      </p:sp>
    </p:spTree>
    <p:extLst>
      <p:ext uri="{BB962C8B-B14F-4D97-AF65-F5344CB8AC3E}">
        <p14:creationId xmlns:p14="http://schemas.microsoft.com/office/powerpoint/2010/main" val="31992330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Risultati flusso pulsato</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9</a:t>
            </a:r>
          </a:p>
        </p:txBody>
      </p:sp>
      <p:sp>
        <p:nvSpPr>
          <p:cNvPr id="5" name="CasellaDiTesto 4">
            <a:extLst>
              <a:ext uri="{FF2B5EF4-FFF2-40B4-BE49-F238E27FC236}">
                <a16:creationId xmlns:a16="http://schemas.microsoft.com/office/drawing/2014/main" id="{19582FBC-1AC4-4DF2-A1B0-E51D3EA9C77F}"/>
              </a:ext>
            </a:extLst>
          </p:cNvPr>
          <p:cNvSpPr txBox="1"/>
          <p:nvPr/>
        </p:nvSpPr>
        <p:spPr>
          <a:xfrm>
            <a:off x="3078285" y="845044"/>
            <a:ext cx="2175852" cy="461665"/>
          </a:xfrm>
          <a:prstGeom prst="rect">
            <a:avLst/>
          </a:prstGeom>
          <a:noFill/>
        </p:spPr>
        <p:txBody>
          <a:bodyPr wrap="none" rtlCol="0">
            <a:spAutoFit/>
          </a:bodyPr>
          <a:lstStyle/>
          <a:p>
            <a:pPr marL="285750" indent="-285750">
              <a:buFont typeface="Arial" panose="020B0604020202020204" pitchFamily="34" charset="0"/>
              <a:buChar char="•"/>
            </a:pP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Vermon 1024</a:t>
            </a:r>
          </a:p>
        </p:txBody>
      </p:sp>
      <p:pic>
        <p:nvPicPr>
          <p:cNvPr id="4" name="Immagine 3">
            <a:extLst>
              <a:ext uri="{FF2B5EF4-FFF2-40B4-BE49-F238E27FC236}">
                <a16:creationId xmlns:a16="http://schemas.microsoft.com/office/drawing/2014/main" id="{8FE48C4B-26DE-4B74-8FD0-7B386D74C5F0}"/>
              </a:ext>
            </a:extLst>
          </p:cNvPr>
          <p:cNvPicPr>
            <a:picLocks noChangeAspect="1"/>
          </p:cNvPicPr>
          <p:nvPr/>
        </p:nvPicPr>
        <p:blipFill rotWithShape="1">
          <a:blip r:embed="rId4">
            <a:extLst>
              <a:ext uri="{28A0092B-C50C-407E-A947-70E740481C1C}">
                <a14:useLocalDpi xmlns:a14="http://schemas.microsoft.com/office/drawing/2010/main" val="0"/>
              </a:ext>
            </a:extLst>
          </a:blip>
          <a:srcRect t="6047" r="8053"/>
          <a:stretch/>
        </p:blipFill>
        <p:spPr>
          <a:xfrm>
            <a:off x="2438871" y="1262837"/>
            <a:ext cx="3432688" cy="2630683"/>
          </a:xfrm>
          <a:prstGeom prst="rect">
            <a:avLst/>
          </a:prstGeom>
        </p:spPr>
      </p:pic>
      <p:pic>
        <p:nvPicPr>
          <p:cNvPr id="47" name="Immagine 46">
            <a:extLst>
              <a:ext uri="{FF2B5EF4-FFF2-40B4-BE49-F238E27FC236}">
                <a16:creationId xmlns:a16="http://schemas.microsoft.com/office/drawing/2014/main" id="{6CB8AA90-5DA2-4D83-82C4-25832C2723AA}"/>
              </a:ext>
            </a:extLst>
          </p:cNvPr>
          <p:cNvPicPr>
            <a:picLocks noChangeAspect="1"/>
          </p:cNvPicPr>
          <p:nvPr/>
        </p:nvPicPr>
        <p:blipFill rotWithShape="1">
          <a:blip r:embed="rId5">
            <a:extLst>
              <a:ext uri="{28A0092B-C50C-407E-A947-70E740481C1C}">
                <a14:useLocalDpi xmlns:a14="http://schemas.microsoft.com/office/drawing/2010/main" val="0"/>
              </a:ext>
            </a:extLst>
          </a:blip>
          <a:srcRect l="1879" t="6047" r="6198"/>
          <a:stretch/>
        </p:blipFill>
        <p:spPr>
          <a:xfrm>
            <a:off x="4593772" y="4131941"/>
            <a:ext cx="3431792" cy="2630684"/>
          </a:xfrm>
          <a:prstGeom prst="rect">
            <a:avLst/>
          </a:prstGeom>
        </p:spPr>
      </p:pic>
      <p:pic>
        <p:nvPicPr>
          <p:cNvPr id="48" name="Immagine 47">
            <a:extLst>
              <a:ext uri="{FF2B5EF4-FFF2-40B4-BE49-F238E27FC236}">
                <a16:creationId xmlns:a16="http://schemas.microsoft.com/office/drawing/2014/main" id="{51B9213A-0302-4D78-B8E9-15981DC8A1C6}"/>
              </a:ext>
            </a:extLst>
          </p:cNvPr>
          <p:cNvPicPr>
            <a:picLocks noChangeAspect="1"/>
          </p:cNvPicPr>
          <p:nvPr/>
        </p:nvPicPr>
        <p:blipFill rotWithShape="1">
          <a:blip r:embed="rId5">
            <a:extLst>
              <a:ext uri="{28A0092B-C50C-407E-A947-70E740481C1C}">
                <a14:useLocalDpi xmlns:a14="http://schemas.microsoft.com/office/drawing/2010/main" val="0"/>
              </a:ext>
            </a:extLst>
          </a:blip>
          <a:srcRect t="6047"/>
          <a:stretch/>
        </p:blipFill>
        <p:spPr>
          <a:xfrm>
            <a:off x="238286" y="4124129"/>
            <a:ext cx="3733333" cy="2630684"/>
          </a:xfrm>
          <a:prstGeom prst="rect">
            <a:avLst/>
          </a:prstGeom>
        </p:spPr>
      </p:pic>
      <p:sp>
        <p:nvSpPr>
          <p:cNvPr id="43" name="CasellaDiTesto 42">
            <a:extLst>
              <a:ext uri="{FF2B5EF4-FFF2-40B4-BE49-F238E27FC236}">
                <a16:creationId xmlns:a16="http://schemas.microsoft.com/office/drawing/2014/main" id="{E12D2311-25BF-444C-B912-6E96D8912D0D}"/>
              </a:ext>
            </a:extLst>
          </p:cNvPr>
          <p:cNvSpPr txBox="1"/>
          <p:nvPr/>
        </p:nvSpPr>
        <p:spPr>
          <a:xfrm>
            <a:off x="5620346" y="3666634"/>
            <a:ext cx="1563633" cy="461665"/>
          </a:xfrm>
          <a:prstGeom prst="rect">
            <a:avLst/>
          </a:prstGeom>
          <a:noFill/>
        </p:spPr>
        <p:txBody>
          <a:bodyPr wrap="none" rtlCol="0">
            <a:spAutoFit/>
          </a:bodyPr>
          <a:lstStyle/>
          <a:p>
            <a:pPr marL="285750" indent="-285750">
              <a:buFont typeface="Arial" panose="020B0604020202020204" pitchFamily="34" charset="0"/>
              <a:buChar char="•"/>
            </a:pP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Opti 256</a:t>
            </a:r>
          </a:p>
        </p:txBody>
      </p:sp>
      <p:sp>
        <p:nvSpPr>
          <p:cNvPr id="45" name="CasellaDiTesto 44">
            <a:extLst>
              <a:ext uri="{FF2B5EF4-FFF2-40B4-BE49-F238E27FC236}">
                <a16:creationId xmlns:a16="http://schemas.microsoft.com/office/drawing/2014/main" id="{EA4D0772-7811-41EA-9FAD-DC571FD4516A}"/>
              </a:ext>
            </a:extLst>
          </p:cNvPr>
          <p:cNvSpPr txBox="1"/>
          <p:nvPr/>
        </p:nvSpPr>
        <p:spPr>
          <a:xfrm>
            <a:off x="820911" y="3659339"/>
            <a:ext cx="2242858" cy="461665"/>
          </a:xfrm>
          <a:prstGeom prst="rect">
            <a:avLst/>
          </a:prstGeom>
          <a:noFill/>
        </p:spPr>
        <p:txBody>
          <a:bodyPr wrap="none" rtlCol="0">
            <a:spAutoFit/>
          </a:bodyPr>
          <a:lstStyle/>
          <a:p>
            <a:pPr marL="285750" indent="-285750">
              <a:buFont typeface="Arial" panose="020B0604020202020204" pitchFamily="34" charset="0"/>
              <a:buChar char="•"/>
            </a:pP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Tuk Spiral 256</a:t>
            </a:r>
          </a:p>
        </p:txBody>
      </p:sp>
      <p:cxnSp>
        <p:nvCxnSpPr>
          <p:cNvPr id="9" name="Connettore a gomito 8">
            <a:extLst>
              <a:ext uri="{FF2B5EF4-FFF2-40B4-BE49-F238E27FC236}">
                <a16:creationId xmlns:a16="http://schemas.microsoft.com/office/drawing/2014/main" id="{8B539BE7-11F6-443E-8181-EB5AD4640CD9}"/>
              </a:ext>
            </a:extLst>
          </p:cNvPr>
          <p:cNvCxnSpPr>
            <a:stCxn id="4" idx="3"/>
            <a:endCxn id="43" idx="0"/>
          </p:cNvCxnSpPr>
          <p:nvPr/>
        </p:nvCxnSpPr>
        <p:spPr>
          <a:xfrm>
            <a:off x="5871559" y="2578179"/>
            <a:ext cx="530604" cy="1088455"/>
          </a:xfrm>
          <a:prstGeom prst="bentConnector2">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Connettore a gomito 49">
            <a:extLst>
              <a:ext uri="{FF2B5EF4-FFF2-40B4-BE49-F238E27FC236}">
                <a16:creationId xmlns:a16="http://schemas.microsoft.com/office/drawing/2014/main" id="{314FCF07-5294-4CE2-A4A9-411E85F4A7B0}"/>
              </a:ext>
            </a:extLst>
          </p:cNvPr>
          <p:cNvCxnSpPr>
            <a:stCxn id="4" idx="1"/>
            <a:endCxn id="45" idx="0"/>
          </p:cNvCxnSpPr>
          <p:nvPr/>
        </p:nvCxnSpPr>
        <p:spPr>
          <a:xfrm rot="10800000" flipV="1">
            <a:off x="1942341" y="2578179"/>
            <a:ext cx="496531" cy="1081160"/>
          </a:xfrm>
          <a:prstGeom prst="bentConnector2">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CasellaDiTesto 48">
            <a:extLst>
              <a:ext uri="{FF2B5EF4-FFF2-40B4-BE49-F238E27FC236}">
                <a16:creationId xmlns:a16="http://schemas.microsoft.com/office/drawing/2014/main" id="{7D1B1DB0-E75D-463A-A3B4-E8B4F83AAA06}"/>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5291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fade">
                                      <p:cBhvr>
                                        <p:cTn id="16" dur="500"/>
                                        <p:tgtEl>
                                          <p:spTgt spid="43"/>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5"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Risultati flusso pulsato</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9</a:t>
            </a:r>
          </a:p>
        </p:txBody>
      </p:sp>
      <p:sp>
        <p:nvSpPr>
          <p:cNvPr id="43" name="CasellaDiTesto 42">
            <a:extLst>
              <a:ext uri="{FF2B5EF4-FFF2-40B4-BE49-F238E27FC236}">
                <a16:creationId xmlns:a16="http://schemas.microsoft.com/office/drawing/2014/main" id="{E12D2311-25BF-444C-B912-6E96D8912D0D}"/>
              </a:ext>
            </a:extLst>
          </p:cNvPr>
          <p:cNvSpPr txBox="1"/>
          <p:nvPr/>
        </p:nvSpPr>
        <p:spPr>
          <a:xfrm>
            <a:off x="4507086" y="1162648"/>
            <a:ext cx="1931363" cy="461665"/>
          </a:xfrm>
          <a:prstGeom prst="rect">
            <a:avLst/>
          </a:prstGeom>
          <a:noFill/>
        </p:spPr>
        <p:txBody>
          <a:bodyPr wrap="none" rtlCol="0">
            <a:spAutoFit/>
          </a:bodyPr>
          <a:lstStyle/>
          <a:p>
            <a:pPr marL="285750" indent="-285750">
              <a:buFont typeface="Arial" panose="020B0604020202020204" pitchFamily="34" charset="0"/>
              <a:buChar char="•"/>
            </a:pP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Spiral Piezo</a:t>
            </a:r>
          </a:p>
        </p:txBody>
      </p:sp>
      <p:sp>
        <p:nvSpPr>
          <p:cNvPr id="45" name="CasellaDiTesto 44">
            <a:extLst>
              <a:ext uri="{FF2B5EF4-FFF2-40B4-BE49-F238E27FC236}">
                <a16:creationId xmlns:a16="http://schemas.microsoft.com/office/drawing/2014/main" id="{EA4D0772-7811-41EA-9FAD-DC571FD4516A}"/>
              </a:ext>
            </a:extLst>
          </p:cNvPr>
          <p:cNvSpPr txBox="1"/>
          <p:nvPr/>
        </p:nvSpPr>
        <p:spPr>
          <a:xfrm>
            <a:off x="153266" y="1162648"/>
            <a:ext cx="2043829" cy="461665"/>
          </a:xfrm>
          <a:prstGeom prst="rect">
            <a:avLst/>
          </a:prstGeom>
          <a:noFill/>
        </p:spPr>
        <p:txBody>
          <a:bodyPr wrap="none" rtlCol="0">
            <a:spAutoFit/>
          </a:bodyPr>
          <a:lstStyle/>
          <a:p>
            <a:pPr marL="285750" indent="-285750">
              <a:buFont typeface="Arial" panose="020B0604020202020204" pitchFamily="34" charset="0"/>
              <a:buChar char="•"/>
            </a:pP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Spiral CMUT</a:t>
            </a:r>
          </a:p>
        </p:txBody>
      </p:sp>
      <p:pic>
        <p:nvPicPr>
          <p:cNvPr id="49" name="Immagine 48">
            <a:extLst>
              <a:ext uri="{FF2B5EF4-FFF2-40B4-BE49-F238E27FC236}">
                <a16:creationId xmlns:a16="http://schemas.microsoft.com/office/drawing/2014/main" id="{400F1CCC-4F65-450E-A573-E5A5E98035E8}"/>
              </a:ext>
            </a:extLst>
          </p:cNvPr>
          <p:cNvPicPr>
            <a:picLocks noChangeAspect="1"/>
          </p:cNvPicPr>
          <p:nvPr/>
        </p:nvPicPr>
        <p:blipFill rotWithShape="1">
          <a:blip r:embed="rId4">
            <a:extLst>
              <a:ext uri="{28A0092B-C50C-407E-A947-70E740481C1C}">
                <a14:useLocalDpi xmlns:a14="http://schemas.microsoft.com/office/drawing/2010/main" val="0"/>
              </a:ext>
            </a:extLst>
          </a:blip>
          <a:srcRect r="6817"/>
          <a:stretch/>
        </p:blipFill>
        <p:spPr>
          <a:xfrm>
            <a:off x="-18590" y="1585569"/>
            <a:ext cx="4472784" cy="3600000"/>
          </a:xfrm>
          <a:prstGeom prst="rect">
            <a:avLst/>
          </a:prstGeom>
        </p:spPr>
      </p:pic>
      <p:pic>
        <p:nvPicPr>
          <p:cNvPr id="51" name="Immagine 50">
            <a:extLst>
              <a:ext uri="{FF2B5EF4-FFF2-40B4-BE49-F238E27FC236}">
                <a16:creationId xmlns:a16="http://schemas.microsoft.com/office/drawing/2014/main" id="{42F7DB18-6664-476F-8A1F-9A59DB138B59}"/>
              </a:ext>
            </a:extLst>
          </p:cNvPr>
          <p:cNvPicPr>
            <a:picLocks noChangeAspect="1"/>
          </p:cNvPicPr>
          <p:nvPr/>
        </p:nvPicPr>
        <p:blipFill rotWithShape="1">
          <a:blip r:embed="rId5">
            <a:extLst>
              <a:ext uri="{28A0092B-C50C-407E-A947-70E740481C1C}">
                <a14:useLocalDpi xmlns:a14="http://schemas.microsoft.com/office/drawing/2010/main" val="0"/>
              </a:ext>
            </a:extLst>
          </a:blip>
          <a:srcRect r="6817"/>
          <a:stretch/>
        </p:blipFill>
        <p:spPr>
          <a:xfrm>
            <a:off x="4572000" y="1585569"/>
            <a:ext cx="4472784" cy="3600000"/>
          </a:xfrm>
          <a:prstGeom prst="rect">
            <a:avLst/>
          </a:prstGeom>
        </p:spPr>
      </p:pic>
      <p:sp>
        <p:nvSpPr>
          <p:cNvPr id="44" name="CasellaDiTesto 43">
            <a:extLst>
              <a:ext uri="{FF2B5EF4-FFF2-40B4-BE49-F238E27FC236}">
                <a16:creationId xmlns:a16="http://schemas.microsoft.com/office/drawing/2014/main" id="{86B5DBD5-853D-47B3-9AFC-4D8DE2CE44DB}"/>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7998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Conclusioni</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10</a:t>
            </a:r>
          </a:p>
        </p:txBody>
      </p:sp>
      <p:sp>
        <p:nvSpPr>
          <p:cNvPr id="9" name="CasellaDiTesto 8">
            <a:extLst>
              <a:ext uri="{FF2B5EF4-FFF2-40B4-BE49-F238E27FC236}">
                <a16:creationId xmlns:a16="http://schemas.microsoft.com/office/drawing/2014/main" id="{6EE09158-CCDC-4C01-A723-35EA712F7BAE}"/>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
        <p:nvSpPr>
          <p:cNvPr id="2" name="CasellaDiTesto 1">
            <a:extLst>
              <a:ext uri="{FF2B5EF4-FFF2-40B4-BE49-F238E27FC236}">
                <a16:creationId xmlns:a16="http://schemas.microsoft.com/office/drawing/2014/main" id="{D9904B28-7A6E-48AA-92AB-F118B7452FB9}"/>
              </a:ext>
            </a:extLst>
          </p:cNvPr>
          <p:cNvSpPr txBox="1"/>
          <p:nvPr/>
        </p:nvSpPr>
        <p:spPr>
          <a:xfrm>
            <a:off x="158749" y="1115013"/>
            <a:ext cx="4190186" cy="1754326"/>
          </a:xfrm>
          <a:prstGeom prst="rect">
            <a:avLst/>
          </a:prstGeom>
          <a:noFill/>
        </p:spPr>
        <p:txBody>
          <a:bodyPr wrap="none" rtlCol="0">
            <a:spAutoFit/>
          </a:bodyPr>
          <a:lstStyle/>
          <a:p>
            <a:r>
              <a:rPr lang="it-IT" sz="32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Sviluppo script </a:t>
            </a:r>
            <a:r>
              <a:rPr lang="it-IT" sz="3200" b="1" dirty="0" err="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Matlab</a:t>
            </a:r>
            <a:r>
              <a:rPr lang="it-IT" sz="32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r>
              <a:rPr lang="it-IT" sz="28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Banda e frequenza media</a:t>
            </a:r>
          </a:p>
          <a:p>
            <a:pPr marL="285750" indent="-28575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Velocità</a:t>
            </a:r>
          </a:p>
          <a:p>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a:t>
            </a:r>
          </a:p>
        </p:txBody>
      </p:sp>
      <p:sp>
        <p:nvSpPr>
          <p:cNvPr id="8" name="CasellaDiTesto 7">
            <a:extLst>
              <a:ext uri="{FF2B5EF4-FFF2-40B4-BE49-F238E27FC236}">
                <a16:creationId xmlns:a16="http://schemas.microsoft.com/office/drawing/2014/main" id="{571422A2-4B1C-4D09-82D7-1A571C85A0CE}"/>
              </a:ext>
            </a:extLst>
          </p:cNvPr>
          <p:cNvSpPr txBox="1"/>
          <p:nvPr/>
        </p:nvSpPr>
        <p:spPr>
          <a:xfrm>
            <a:off x="158749" y="2669192"/>
            <a:ext cx="6284913" cy="1384995"/>
          </a:xfrm>
          <a:prstGeom prst="rect">
            <a:avLst/>
          </a:prstGeom>
          <a:noFill/>
        </p:spPr>
        <p:txBody>
          <a:bodyPr wrap="square" rtlCol="0">
            <a:spAutoFit/>
          </a:bodyPr>
          <a:lstStyle/>
          <a:p>
            <a:r>
              <a:rPr lang="it-IT" sz="32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Test</a:t>
            </a:r>
            <a:r>
              <a:rPr lang="it-IT"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5 sonde</a:t>
            </a:r>
          </a:p>
          <a:p>
            <a:pPr marL="285750" indent="-28575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9 angoli di steering</a:t>
            </a:r>
          </a:p>
        </p:txBody>
      </p:sp>
      <p:sp>
        <p:nvSpPr>
          <p:cNvPr id="43" name="CasellaDiTesto 42">
            <a:extLst>
              <a:ext uri="{FF2B5EF4-FFF2-40B4-BE49-F238E27FC236}">
                <a16:creationId xmlns:a16="http://schemas.microsoft.com/office/drawing/2014/main" id="{B1FF5349-14CC-4CD5-9BFA-0EAC3ABB4085}"/>
              </a:ext>
            </a:extLst>
          </p:cNvPr>
          <p:cNvSpPr txBox="1"/>
          <p:nvPr/>
        </p:nvSpPr>
        <p:spPr>
          <a:xfrm>
            <a:off x="150496" y="4304785"/>
            <a:ext cx="5598675" cy="1415772"/>
          </a:xfrm>
          <a:prstGeom prst="rect">
            <a:avLst/>
          </a:prstGeom>
          <a:noFill/>
        </p:spPr>
        <p:txBody>
          <a:bodyPr wrap="square" rtlCol="0">
            <a:spAutoFit/>
          </a:bodyPr>
          <a:lstStyle/>
          <a:p>
            <a:r>
              <a:rPr lang="it-IT" sz="32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Risultati</a:t>
            </a:r>
            <a:r>
              <a:rPr lang="it-IT" sz="28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Limitato contributo all’</a:t>
            </a:r>
            <a:r>
              <a:rPr lang="el-GR"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ε</a:t>
            </a: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dovuto alla </a:t>
            </a:r>
          </a:p>
          <a:p>
            <a:pPr marL="342900" indent="-342900">
              <a:buFont typeface="Arial" panose="020B0604020202020204" pitchFamily="34" charset="0"/>
              <a:buChar char="•"/>
            </a:pP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 banda è influenzata dalla</a:t>
            </a:r>
          </a:p>
        </p:txBody>
      </p:sp>
      <p:sp>
        <p:nvSpPr>
          <p:cNvPr id="4" name="Parentesi graffa chiusa 3">
            <a:extLst>
              <a:ext uri="{FF2B5EF4-FFF2-40B4-BE49-F238E27FC236}">
                <a16:creationId xmlns:a16="http://schemas.microsoft.com/office/drawing/2014/main" id="{6184E62C-7ECA-4961-BD8C-86141D6B9E1B}"/>
              </a:ext>
            </a:extLst>
          </p:cNvPr>
          <p:cNvSpPr/>
          <p:nvPr/>
        </p:nvSpPr>
        <p:spPr>
          <a:xfrm>
            <a:off x="5317808" y="4731203"/>
            <a:ext cx="431363" cy="968014"/>
          </a:xfrm>
          <a:prstGeom prst="rightBrace">
            <a:avLst/>
          </a:prstGeom>
          <a:ln w="444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sz="2000"/>
          </a:p>
        </p:txBody>
      </p:sp>
      <p:sp>
        <p:nvSpPr>
          <p:cNvPr id="5" name="CasellaDiTesto 4">
            <a:extLst>
              <a:ext uri="{FF2B5EF4-FFF2-40B4-BE49-F238E27FC236}">
                <a16:creationId xmlns:a16="http://schemas.microsoft.com/office/drawing/2014/main" id="{CBFA2702-A1B2-449F-A9ED-B21A7D348038}"/>
              </a:ext>
            </a:extLst>
          </p:cNvPr>
          <p:cNvSpPr txBox="1"/>
          <p:nvPr/>
        </p:nvSpPr>
        <p:spPr>
          <a:xfrm>
            <a:off x="5779651" y="4955281"/>
            <a:ext cx="4114800" cy="492443"/>
          </a:xfrm>
          <a:prstGeom prst="rect">
            <a:avLst/>
          </a:prstGeom>
          <a:noFill/>
        </p:spPr>
        <p:txBody>
          <a:bodyPr wrap="square" rtlCol="0">
            <a:spAutoFit/>
          </a:bodyPr>
          <a:lstStyle/>
          <a:p>
            <a:r>
              <a:rPr lang="it-IT" sz="2600" dirty="0" err="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Sparsità</a:t>
            </a:r>
            <a:r>
              <a:rPr lang="it-IT" sz="26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degli elementi</a:t>
            </a:r>
          </a:p>
        </p:txBody>
      </p:sp>
    </p:spTree>
    <p:extLst>
      <p:ext uri="{BB962C8B-B14F-4D97-AF65-F5344CB8AC3E}">
        <p14:creationId xmlns:p14="http://schemas.microsoft.com/office/powerpoint/2010/main" val="2104903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3"/>
                                        </p:tgtEl>
                                        <p:attrNameLst>
                                          <p:attrName>style.visibility</p:attrName>
                                        </p:attrNameLst>
                                      </p:cBhvr>
                                      <p:to>
                                        <p:strVal val="visible"/>
                                      </p:to>
                                    </p:set>
                                    <p:animEffect transition="in" filter="fade">
                                      <p:cBhvr>
                                        <p:cTn id="12" dur="500"/>
                                        <p:tgtEl>
                                          <p:spTgt spid="4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3" grpId="0"/>
      <p:bldP spid="4" grpId="0" animBg="1"/>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85000"/>
          </a:stretch>
        </a:blipFill>
        <a:effectLst/>
      </p:bgPr>
    </p:bg>
    <p:spTree>
      <p:nvGrpSpPr>
        <p:cNvPr id="1" name=""/>
        <p:cNvGrpSpPr/>
        <p:nvPr/>
      </p:nvGrpSpPr>
      <p:grpSpPr>
        <a:xfrm>
          <a:off x="0" y="0"/>
          <a:ext cx="0" cy="0"/>
          <a:chOff x="0" y="0"/>
          <a:chExt cx="0" cy="0"/>
        </a:xfrm>
      </p:grpSpPr>
      <p:pic>
        <p:nvPicPr>
          <p:cNvPr id="3" name="Immagine 2">
            <a:extLst>
              <a:ext uri="{FF2B5EF4-FFF2-40B4-BE49-F238E27FC236}">
                <a16:creationId xmlns:a16="http://schemas.microsoft.com/office/drawing/2014/main" id="{5950DD78-7273-4A7D-A8DE-9A0367075595}"/>
              </a:ext>
            </a:extLst>
          </p:cNvPr>
          <p:cNvPicPr>
            <a:picLocks noChangeAspect="1"/>
          </p:cNvPicPr>
          <p:nvPr/>
        </p:nvPicPr>
        <p:blipFill>
          <a:blip r:embed="rId4"/>
          <a:stretch>
            <a:fillRect/>
          </a:stretch>
        </p:blipFill>
        <p:spPr>
          <a:xfrm>
            <a:off x="0" y="1091445"/>
            <a:ext cx="4343400" cy="5766556"/>
          </a:xfrm>
          <a:prstGeom prst="rect">
            <a:avLst/>
          </a:prstGeom>
        </p:spPr>
      </p:pic>
      <p:sp>
        <p:nvSpPr>
          <p:cNvPr id="6" name="Title 1"/>
          <p:cNvSpPr>
            <a:spLocks noGrp="1"/>
          </p:cNvSpPr>
          <p:nvPr>
            <p:ph type="ctrTitle"/>
          </p:nvPr>
        </p:nvSpPr>
        <p:spPr>
          <a:xfrm>
            <a:off x="4321924" y="1091445"/>
            <a:ext cx="4822076" cy="2850615"/>
          </a:xfrm>
        </p:spPr>
        <p:txBody>
          <a:bodyPr>
            <a:noAutofit/>
          </a:bodyPr>
          <a:lstStyle/>
          <a:p>
            <a:pPr lvl="0" algn="l" defTabSz="457200" eaLnBrk="1" fontAlgn="auto" hangingPunct="1">
              <a:spcBef>
                <a:spcPts val="0"/>
              </a:spcBef>
              <a:spcAft>
                <a:spcPts val="0"/>
              </a:spcAft>
            </a:pPr>
            <a:br>
              <a:rPr lang="it-IT" sz="3600" b="1" kern="1200" dirty="0">
                <a:solidFill>
                  <a:srgbClr val="4F81BD">
                    <a:lumMod val="75000"/>
                  </a:srgbClr>
                </a:solidFill>
                <a:latin typeface="Calibri" panose="020F0502020204030204" pitchFamily="34" charset="0"/>
                <a:ea typeface="+mn-ea"/>
                <a:cs typeface="Calibri" panose="020F0502020204030204" pitchFamily="34" charset="0"/>
              </a:rPr>
            </a:br>
            <a:r>
              <a:rPr lang="it-IT" sz="3600" b="1" kern="1200" dirty="0">
                <a:solidFill>
                  <a:srgbClr val="4F81BD">
                    <a:lumMod val="75000"/>
                  </a:srgbClr>
                </a:solidFill>
                <a:latin typeface="Calibri" panose="020F0502020204030204" pitchFamily="34" charset="0"/>
                <a:ea typeface="+mn-ea"/>
                <a:cs typeface="Calibri" panose="020F0502020204030204" pitchFamily="34" charset="0"/>
              </a:rPr>
              <a:t>Sviluppo di un software di simulazione per indagini Doppler ad ultrasuoni con sonde sparse 2D </a:t>
            </a:r>
            <a:br>
              <a:rPr lang="it-IT" sz="3600" b="1" kern="1200" dirty="0">
                <a:solidFill>
                  <a:srgbClr val="4F81BD">
                    <a:lumMod val="75000"/>
                  </a:srgbClr>
                </a:solidFill>
                <a:latin typeface="Calibri" panose="020F0502020204030204" pitchFamily="34" charset="0"/>
                <a:ea typeface="+mn-ea"/>
                <a:cs typeface="Calibri" panose="020F0502020204030204" pitchFamily="34" charset="0"/>
              </a:rPr>
            </a:br>
            <a:endParaRPr lang="it-IT" sz="3600" b="1" dirty="0">
              <a:latin typeface="Calibri" panose="020F0502020204030204" pitchFamily="34" charset="0"/>
              <a:cs typeface="Calibri" panose="020F0502020204030204" pitchFamily="34" charset="0"/>
            </a:endParaRPr>
          </a:p>
        </p:txBody>
      </p:sp>
      <p:pic>
        <p:nvPicPr>
          <p:cNvPr id="8" name="Immagine 7">
            <a:extLst>
              <a:ext uri="{FF2B5EF4-FFF2-40B4-BE49-F238E27FC236}">
                <a16:creationId xmlns:a16="http://schemas.microsoft.com/office/drawing/2014/main" id="{04032A42-0A10-41D1-9116-0A5EDD0E07C0}"/>
              </a:ext>
            </a:extLst>
          </p:cNvPr>
          <p:cNvPicPr>
            <a:picLocks noChangeAspect="1"/>
          </p:cNvPicPr>
          <p:nvPr/>
        </p:nvPicPr>
        <p:blipFill>
          <a:blip r:embed="rId5"/>
          <a:stretch>
            <a:fillRect/>
          </a:stretch>
        </p:blipFill>
        <p:spPr>
          <a:xfrm>
            <a:off x="5875616" y="6271455"/>
            <a:ext cx="2545261" cy="522390"/>
          </a:xfrm>
          <a:prstGeom prst="rect">
            <a:avLst/>
          </a:prstGeom>
        </p:spPr>
      </p:pic>
      <p:sp>
        <p:nvSpPr>
          <p:cNvPr id="10" name="CasellaDiTesto 9">
            <a:extLst>
              <a:ext uri="{FF2B5EF4-FFF2-40B4-BE49-F238E27FC236}">
                <a16:creationId xmlns:a16="http://schemas.microsoft.com/office/drawing/2014/main" id="{86AFBD91-C11B-484A-8AF1-52C651F4AD9B}"/>
              </a:ext>
            </a:extLst>
          </p:cNvPr>
          <p:cNvSpPr txBox="1"/>
          <p:nvPr/>
        </p:nvSpPr>
        <p:spPr>
          <a:xfrm>
            <a:off x="4320000" y="5470936"/>
            <a:ext cx="5104209" cy="872034"/>
          </a:xfrm>
          <a:prstGeom prst="rect">
            <a:avLst/>
          </a:prstGeom>
          <a:noFill/>
        </p:spPr>
        <p:txBody>
          <a:bodyPr wrap="square" rtlCol="0">
            <a:spAutoFit/>
          </a:bodyPr>
          <a:lstStyle/>
          <a:p>
            <a:pPr>
              <a:lnSpc>
                <a:spcPct val="150000"/>
              </a:lnSpc>
            </a:pPr>
            <a:r>
              <a:rPr lang="it-IT" b="1" dirty="0">
                <a:latin typeface="Calibri" panose="020F0502020204030204" pitchFamily="34" charset="0"/>
                <a:cs typeface="Calibri" panose="020F0502020204030204" pitchFamily="34" charset="0"/>
              </a:rPr>
              <a:t>Relatori:  Prof. Piero Tortoli	</a:t>
            </a:r>
          </a:p>
          <a:p>
            <a:pPr>
              <a:lnSpc>
                <a:spcPct val="150000"/>
              </a:lnSpc>
            </a:pPr>
            <a:r>
              <a:rPr lang="it-IT" b="1" dirty="0">
                <a:latin typeface="Calibri" panose="020F0502020204030204" pitchFamily="34" charset="0"/>
                <a:cs typeface="Calibri" panose="020F0502020204030204" pitchFamily="34" charset="0"/>
              </a:rPr>
              <a:t>Correlatore: Dott. Ing. Alessandro Ramalli</a:t>
            </a:r>
          </a:p>
        </p:txBody>
      </p:sp>
      <p:sp>
        <p:nvSpPr>
          <p:cNvPr id="11" name="CasellaDiTesto 10">
            <a:extLst>
              <a:ext uri="{FF2B5EF4-FFF2-40B4-BE49-F238E27FC236}">
                <a16:creationId xmlns:a16="http://schemas.microsoft.com/office/drawing/2014/main" id="{9DE5E5D2-0B85-490A-9F44-C1709F5B61A9}"/>
              </a:ext>
            </a:extLst>
          </p:cNvPr>
          <p:cNvSpPr txBox="1"/>
          <p:nvPr/>
        </p:nvSpPr>
        <p:spPr>
          <a:xfrm>
            <a:off x="6134282" y="6383741"/>
            <a:ext cx="2027927" cy="369332"/>
          </a:xfrm>
          <a:prstGeom prst="rect">
            <a:avLst/>
          </a:prstGeom>
          <a:noFill/>
        </p:spPr>
        <p:txBody>
          <a:bodyPr wrap="none" rtlCol="0">
            <a:spAutoFit/>
          </a:bodyPr>
          <a:lstStyle/>
          <a:p>
            <a:pPr algn="r"/>
            <a:r>
              <a:rPr lang="it-IT" dirty="0">
                <a:ln w="18415" cmpd="sng">
                  <a:solidFill>
                    <a:srgbClr val="FFFFFF"/>
                  </a:solidFill>
                  <a:prstDash val="solid"/>
                </a:ln>
                <a:solidFill>
                  <a:srgbClr val="FFFFFF"/>
                </a:solidFill>
                <a:latin typeface="Calibri" panose="020F0502020204030204" pitchFamily="34" charset="0"/>
                <a:cs typeface="Calibri" panose="020F0502020204030204" pitchFamily="34" charset="0"/>
              </a:rPr>
              <a:t>Firenze 04/04/2019</a:t>
            </a:r>
          </a:p>
        </p:txBody>
      </p:sp>
      <p:sp>
        <p:nvSpPr>
          <p:cNvPr id="12" name="CasellaDiTesto 11">
            <a:extLst>
              <a:ext uri="{FF2B5EF4-FFF2-40B4-BE49-F238E27FC236}">
                <a16:creationId xmlns:a16="http://schemas.microsoft.com/office/drawing/2014/main" id="{F360CE29-14B2-40B8-8532-A6425C858287}"/>
              </a:ext>
            </a:extLst>
          </p:cNvPr>
          <p:cNvSpPr txBox="1"/>
          <p:nvPr/>
        </p:nvSpPr>
        <p:spPr>
          <a:xfrm>
            <a:off x="4320000" y="5140456"/>
            <a:ext cx="4235142" cy="369332"/>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Candidato: Gianluca Goti</a:t>
            </a:r>
          </a:p>
        </p:txBody>
      </p:sp>
      <p:sp>
        <p:nvSpPr>
          <p:cNvPr id="9" name="CasellaDiTesto 8">
            <a:extLst>
              <a:ext uri="{FF2B5EF4-FFF2-40B4-BE49-F238E27FC236}">
                <a16:creationId xmlns:a16="http://schemas.microsoft.com/office/drawing/2014/main" id="{2F5FCE4D-57C0-4ECA-B5C9-A99E76C03220}"/>
              </a:ext>
            </a:extLst>
          </p:cNvPr>
          <p:cNvSpPr txBox="1"/>
          <p:nvPr/>
        </p:nvSpPr>
        <p:spPr>
          <a:xfrm>
            <a:off x="4320000" y="4076248"/>
            <a:ext cx="4463742" cy="923330"/>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Corso di Laurea: Ingegneria Elettronica e delle Telecomunicazioni</a:t>
            </a:r>
          </a:p>
          <a:p>
            <a:endParaRPr lang="it-IT" b="1" dirty="0">
              <a:latin typeface="Calibri" panose="020F0502020204030204" pitchFamily="34" charset="0"/>
              <a:cs typeface="Calibri" panose="020F0502020204030204" pitchFamily="34" charset="0"/>
            </a:endParaRPr>
          </a:p>
        </p:txBody>
      </p:sp>
      <p:sp>
        <p:nvSpPr>
          <p:cNvPr id="14" name="CasellaDiTesto 13">
            <a:extLst>
              <a:ext uri="{FF2B5EF4-FFF2-40B4-BE49-F238E27FC236}">
                <a16:creationId xmlns:a16="http://schemas.microsoft.com/office/drawing/2014/main" id="{6B5C24F9-6B91-4DC5-A7A9-641F646E4A95}"/>
              </a:ext>
            </a:extLst>
          </p:cNvPr>
          <p:cNvSpPr txBox="1"/>
          <p:nvPr/>
        </p:nvSpPr>
        <p:spPr>
          <a:xfrm>
            <a:off x="4320000" y="4744905"/>
            <a:ext cx="4235142" cy="369332"/>
          </a:xfrm>
          <a:prstGeom prst="rect">
            <a:avLst/>
          </a:prstGeom>
          <a:noFill/>
        </p:spPr>
        <p:txBody>
          <a:bodyPr wrap="square" rtlCol="0">
            <a:spAutoFit/>
          </a:bodyPr>
          <a:lstStyle/>
          <a:p>
            <a:r>
              <a:rPr lang="it-IT" b="1" dirty="0">
                <a:latin typeface="Calibri" panose="020F0502020204030204" pitchFamily="34" charset="0"/>
                <a:cs typeface="Calibri" panose="020F0502020204030204" pitchFamily="34" charset="0"/>
              </a:rPr>
              <a:t>Curriculum: Biomedica</a:t>
            </a:r>
          </a:p>
        </p:txBody>
      </p:sp>
    </p:spTree>
    <p:extLst>
      <p:ext uri="{BB962C8B-B14F-4D97-AF65-F5344CB8AC3E}">
        <p14:creationId xmlns:p14="http://schemas.microsoft.com/office/powerpoint/2010/main" val="1695952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4515F4DD-025C-4A82-9396-D32978C82D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3000" y="3971957"/>
            <a:ext cx="3733333" cy="2800000"/>
          </a:xfrm>
          <a:prstGeom prst="rect">
            <a:avLst/>
          </a:prstGeom>
        </p:spPr>
      </p:pic>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Geometrie sonde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10</a:t>
            </a:r>
          </a:p>
        </p:txBody>
      </p:sp>
      <p:sp>
        <p:nvSpPr>
          <p:cNvPr id="9" name="CasellaDiTesto 8">
            <a:extLst>
              <a:ext uri="{FF2B5EF4-FFF2-40B4-BE49-F238E27FC236}">
                <a16:creationId xmlns:a16="http://schemas.microsoft.com/office/drawing/2014/main" id="{6EE09158-CCDC-4C01-A723-35EA712F7BAE}"/>
              </a:ext>
            </a:extLst>
          </p:cNvPr>
          <p:cNvSpPr txBox="1"/>
          <p:nvPr/>
        </p:nvSpPr>
        <p:spPr>
          <a:xfrm>
            <a:off x="7443788" y="575636"/>
            <a:ext cx="1683474" cy="538609"/>
          </a:xfrm>
          <a:prstGeom prst="rect">
            <a:avLst/>
          </a:prstGeom>
          <a:noFill/>
        </p:spPr>
        <p:txBody>
          <a:bodyPr wrap="none" rtlCol="0">
            <a:spAutoFit/>
          </a:bodyPr>
          <a:lstStyle/>
          <a:p>
            <a:pPr algn="r"/>
            <a:r>
              <a:rPr lang="it-IT" sz="10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pic>
        <p:nvPicPr>
          <p:cNvPr id="4" name="Immagine 3">
            <a:extLst>
              <a:ext uri="{FF2B5EF4-FFF2-40B4-BE49-F238E27FC236}">
                <a16:creationId xmlns:a16="http://schemas.microsoft.com/office/drawing/2014/main" id="{A8A01517-0F39-4CF6-B1EC-C96E46783FF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0845" y="1314148"/>
            <a:ext cx="3733333" cy="2800000"/>
          </a:xfrm>
          <a:prstGeom prst="rect">
            <a:avLst/>
          </a:prstGeom>
        </p:spPr>
      </p:pic>
      <p:sp>
        <p:nvSpPr>
          <p:cNvPr id="43" name="CasellaDiTesto 42">
            <a:extLst>
              <a:ext uri="{FF2B5EF4-FFF2-40B4-BE49-F238E27FC236}">
                <a16:creationId xmlns:a16="http://schemas.microsoft.com/office/drawing/2014/main" id="{4C29978B-6123-42B1-98FA-8146616B07D4}"/>
              </a:ext>
            </a:extLst>
          </p:cNvPr>
          <p:cNvSpPr txBox="1"/>
          <p:nvPr/>
        </p:nvSpPr>
        <p:spPr>
          <a:xfrm>
            <a:off x="5807810" y="3505121"/>
            <a:ext cx="2260812" cy="461665"/>
          </a:xfrm>
          <a:prstGeom prst="rect">
            <a:avLst/>
          </a:prstGeom>
          <a:noFill/>
        </p:spPr>
        <p:txBody>
          <a:bodyPr wrap="none" rtlCol="0">
            <a:spAutoFit/>
          </a:bodyPr>
          <a:lstStyle/>
          <a:p>
            <a:pPr marL="342900" indent="-342900">
              <a:buFont typeface="Arial" panose="020B0604020202020204" pitchFamily="34" charset="0"/>
              <a:buChar char="•"/>
            </a:pPr>
            <a:r>
              <a:rPr lang="it-IT" sz="2400" dirty="0">
                <a:latin typeface="Calibri" panose="020F0502020204030204" pitchFamily="34" charset="0"/>
                <a:cs typeface="Calibri" panose="020F0502020204030204" pitchFamily="34" charset="0"/>
              </a:rPr>
              <a:t>Tuk Spiral 256</a:t>
            </a:r>
          </a:p>
        </p:txBody>
      </p:sp>
      <p:pic>
        <p:nvPicPr>
          <p:cNvPr id="45" name="Immagine 44">
            <a:extLst>
              <a:ext uri="{FF2B5EF4-FFF2-40B4-BE49-F238E27FC236}">
                <a16:creationId xmlns:a16="http://schemas.microsoft.com/office/drawing/2014/main" id="{9C1420D7-7195-4F0F-A2CB-97B13D9BE95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225" y="3939816"/>
            <a:ext cx="3733333" cy="2800000"/>
          </a:xfrm>
          <a:prstGeom prst="rect">
            <a:avLst/>
          </a:prstGeom>
        </p:spPr>
      </p:pic>
      <p:sp>
        <p:nvSpPr>
          <p:cNvPr id="46" name="CasellaDiTesto 45">
            <a:extLst>
              <a:ext uri="{FF2B5EF4-FFF2-40B4-BE49-F238E27FC236}">
                <a16:creationId xmlns:a16="http://schemas.microsoft.com/office/drawing/2014/main" id="{41CDF443-4F49-4676-B655-48991C925399}"/>
              </a:ext>
            </a:extLst>
          </p:cNvPr>
          <p:cNvSpPr txBox="1"/>
          <p:nvPr/>
        </p:nvSpPr>
        <p:spPr>
          <a:xfrm>
            <a:off x="855839" y="3567498"/>
            <a:ext cx="1545872" cy="461665"/>
          </a:xfrm>
          <a:prstGeom prst="rect">
            <a:avLst/>
          </a:prstGeom>
          <a:noFill/>
        </p:spPr>
        <p:txBody>
          <a:bodyPr wrap="none" rtlCol="0">
            <a:spAutoFit/>
          </a:bodyPr>
          <a:lstStyle/>
          <a:p>
            <a:pPr marL="285750" indent="-285750">
              <a:buFont typeface="Arial" panose="020B0604020202020204" pitchFamily="34" charset="0"/>
              <a:buChar char="•"/>
            </a:pPr>
            <a:r>
              <a:rPr lang="it-IT" sz="2400" dirty="0">
                <a:latin typeface="Calibri" panose="020F0502020204030204" pitchFamily="34" charset="0"/>
                <a:cs typeface="Calibri" panose="020F0502020204030204" pitchFamily="34" charset="0"/>
              </a:rPr>
              <a:t>Opti 256</a:t>
            </a:r>
          </a:p>
        </p:txBody>
      </p:sp>
      <p:sp>
        <p:nvSpPr>
          <p:cNvPr id="44" name="CasellaDiTesto 43">
            <a:extLst>
              <a:ext uri="{FF2B5EF4-FFF2-40B4-BE49-F238E27FC236}">
                <a16:creationId xmlns:a16="http://schemas.microsoft.com/office/drawing/2014/main" id="{F2DE3B3F-759A-4173-AEFB-5C1657D2B8B8}"/>
              </a:ext>
            </a:extLst>
          </p:cNvPr>
          <p:cNvSpPr txBox="1"/>
          <p:nvPr/>
        </p:nvSpPr>
        <p:spPr>
          <a:xfrm>
            <a:off x="3180581" y="946617"/>
            <a:ext cx="2153859" cy="461665"/>
          </a:xfrm>
          <a:prstGeom prst="rect">
            <a:avLst/>
          </a:prstGeom>
          <a:noFill/>
        </p:spPr>
        <p:txBody>
          <a:bodyPr wrap="none" rtlCol="0">
            <a:spAutoFit/>
          </a:bodyPr>
          <a:lstStyle/>
          <a:p>
            <a:pPr marL="285750" indent="-285750">
              <a:buFont typeface="Arial" panose="020B0604020202020204" pitchFamily="34" charset="0"/>
              <a:buChar char="•"/>
            </a:pPr>
            <a:r>
              <a:rPr lang="it-IT" sz="2400" dirty="0">
                <a:latin typeface="Calibri" panose="020F0502020204030204" pitchFamily="34" charset="0"/>
                <a:cs typeface="Calibri" panose="020F0502020204030204" pitchFamily="34" charset="0"/>
              </a:rPr>
              <a:t>Vermon 1024</a:t>
            </a:r>
          </a:p>
        </p:txBody>
      </p:sp>
      <p:cxnSp>
        <p:nvCxnSpPr>
          <p:cNvPr id="5" name="Connettore a gomito 4">
            <a:extLst>
              <a:ext uri="{FF2B5EF4-FFF2-40B4-BE49-F238E27FC236}">
                <a16:creationId xmlns:a16="http://schemas.microsoft.com/office/drawing/2014/main" id="{E79CD24E-C3B3-49C9-BB3A-9DB188B895E9}"/>
              </a:ext>
            </a:extLst>
          </p:cNvPr>
          <p:cNvCxnSpPr>
            <a:stCxn id="4" idx="3"/>
            <a:endCxn id="43" idx="0"/>
          </p:cNvCxnSpPr>
          <p:nvPr/>
        </p:nvCxnSpPr>
        <p:spPr>
          <a:xfrm>
            <a:off x="6124178" y="2714148"/>
            <a:ext cx="814038" cy="790973"/>
          </a:xfrm>
          <a:prstGeom prst="bentConnector2">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onnettore a gomito 47">
            <a:extLst>
              <a:ext uri="{FF2B5EF4-FFF2-40B4-BE49-F238E27FC236}">
                <a16:creationId xmlns:a16="http://schemas.microsoft.com/office/drawing/2014/main" id="{AD9BC4DF-562C-4CDB-AB78-6CB9C9BF2DD6}"/>
              </a:ext>
            </a:extLst>
          </p:cNvPr>
          <p:cNvCxnSpPr>
            <a:cxnSpLocks/>
          </p:cNvCxnSpPr>
          <p:nvPr/>
        </p:nvCxnSpPr>
        <p:spPr>
          <a:xfrm rot="10800000" flipV="1">
            <a:off x="1651000" y="2768298"/>
            <a:ext cx="813600" cy="799200"/>
          </a:xfrm>
          <a:prstGeom prst="bentConnector2">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462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Geometrie sonde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10</a:t>
            </a:r>
          </a:p>
        </p:txBody>
      </p:sp>
      <p:sp>
        <p:nvSpPr>
          <p:cNvPr id="9" name="CasellaDiTesto 8">
            <a:extLst>
              <a:ext uri="{FF2B5EF4-FFF2-40B4-BE49-F238E27FC236}">
                <a16:creationId xmlns:a16="http://schemas.microsoft.com/office/drawing/2014/main" id="{6EE09158-CCDC-4C01-A723-35EA712F7BAE}"/>
              </a:ext>
            </a:extLst>
          </p:cNvPr>
          <p:cNvSpPr txBox="1"/>
          <p:nvPr/>
        </p:nvSpPr>
        <p:spPr>
          <a:xfrm>
            <a:off x="7443788" y="575636"/>
            <a:ext cx="1683474" cy="538609"/>
          </a:xfrm>
          <a:prstGeom prst="rect">
            <a:avLst/>
          </a:prstGeom>
          <a:noFill/>
        </p:spPr>
        <p:txBody>
          <a:bodyPr wrap="none" rtlCol="0">
            <a:spAutoFit/>
          </a:bodyPr>
          <a:lstStyle/>
          <a:p>
            <a:pPr algn="r"/>
            <a:r>
              <a:rPr lang="it-IT" sz="10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pic>
        <p:nvPicPr>
          <p:cNvPr id="5" name="Immagine 4">
            <a:extLst>
              <a:ext uri="{FF2B5EF4-FFF2-40B4-BE49-F238E27FC236}">
                <a16:creationId xmlns:a16="http://schemas.microsoft.com/office/drawing/2014/main" id="{F4073EC0-0C2D-44E2-A9DF-7479977D8D42}"/>
              </a:ext>
            </a:extLst>
          </p:cNvPr>
          <p:cNvPicPr>
            <a:picLocks noChangeAspect="1"/>
          </p:cNvPicPr>
          <p:nvPr/>
        </p:nvPicPr>
        <p:blipFill rotWithShape="1">
          <a:blip r:embed="rId4">
            <a:extLst>
              <a:ext uri="{28A0092B-C50C-407E-A947-70E740481C1C}">
                <a14:useLocalDpi xmlns:a14="http://schemas.microsoft.com/office/drawing/2010/main" val="0"/>
              </a:ext>
            </a:extLst>
          </a:blip>
          <a:srcRect r="11100"/>
          <a:stretch/>
        </p:blipFill>
        <p:spPr>
          <a:xfrm>
            <a:off x="4572000" y="1616059"/>
            <a:ext cx="4267200" cy="3600000"/>
          </a:xfrm>
          <a:prstGeom prst="rect">
            <a:avLst/>
          </a:prstGeom>
        </p:spPr>
      </p:pic>
      <p:pic>
        <p:nvPicPr>
          <p:cNvPr id="47" name="Immagine 46">
            <a:extLst>
              <a:ext uri="{FF2B5EF4-FFF2-40B4-BE49-F238E27FC236}">
                <a16:creationId xmlns:a16="http://schemas.microsoft.com/office/drawing/2014/main" id="{E904EC27-9B85-4540-831D-1CD3BF599A9D}"/>
              </a:ext>
            </a:extLst>
          </p:cNvPr>
          <p:cNvPicPr>
            <a:picLocks noChangeAspect="1"/>
          </p:cNvPicPr>
          <p:nvPr/>
        </p:nvPicPr>
        <p:blipFill rotWithShape="1">
          <a:blip r:embed="rId5">
            <a:extLst>
              <a:ext uri="{28A0092B-C50C-407E-A947-70E740481C1C}">
                <a14:useLocalDpi xmlns:a14="http://schemas.microsoft.com/office/drawing/2010/main" val="0"/>
              </a:ext>
            </a:extLst>
          </a:blip>
          <a:srcRect l="15108"/>
          <a:stretch/>
        </p:blipFill>
        <p:spPr>
          <a:xfrm>
            <a:off x="481012" y="1630501"/>
            <a:ext cx="4074812" cy="3600000"/>
          </a:xfrm>
          <a:prstGeom prst="rect">
            <a:avLst/>
          </a:prstGeom>
        </p:spPr>
      </p:pic>
      <p:sp>
        <p:nvSpPr>
          <p:cNvPr id="48" name="CasellaDiTesto 47">
            <a:extLst>
              <a:ext uri="{FF2B5EF4-FFF2-40B4-BE49-F238E27FC236}">
                <a16:creationId xmlns:a16="http://schemas.microsoft.com/office/drawing/2014/main" id="{8765E797-04E1-43B6-8E56-62A8ECB06F24}"/>
              </a:ext>
            </a:extLst>
          </p:cNvPr>
          <p:cNvSpPr txBox="1"/>
          <p:nvPr/>
        </p:nvSpPr>
        <p:spPr>
          <a:xfrm>
            <a:off x="553403" y="1248572"/>
            <a:ext cx="1891865" cy="461665"/>
          </a:xfrm>
          <a:prstGeom prst="rect">
            <a:avLst/>
          </a:prstGeom>
          <a:noFill/>
        </p:spPr>
        <p:txBody>
          <a:bodyPr wrap="none" rtlCol="0">
            <a:spAutoFit/>
          </a:bodyPr>
          <a:lstStyle/>
          <a:p>
            <a:pPr marL="285750" indent="-285750">
              <a:buFont typeface="Arial" panose="020B0604020202020204" pitchFamily="34" charset="0"/>
              <a:buChar char="•"/>
            </a:pPr>
            <a:r>
              <a:rPr lang="it-IT" sz="2400" dirty="0">
                <a:latin typeface="Calibri" panose="020F0502020204030204" pitchFamily="34" charset="0"/>
                <a:cs typeface="Calibri" panose="020F0502020204030204" pitchFamily="34" charset="0"/>
              </a:rPr>
              <a:t>Spiral Piezo</a:t>
            </a:r>
          </a:p>
        </p:txBody>
      </p:sp>
      <p:sp>
        <p:nvSpPr>
          <p:cNvPr id="49" name="CasellaDiTesto 48">
            <a:extLst>
              <a:ext uri="{FF2B5EF4-FFF2-40B4-BE49-F238E27FC236}">
                <a16:creationId xmlns:a16="http://schemas.microsoft.com/office/drawing/2014/main" id="{60C8D9D9-5202-4355-8FFD-265E98358E6A}"/>
              </a:ext>
            </a:extLst>
          </p:cNvPr>
          <p:cNvSpPr txBox="1"/>
          <p:nvPr/>
        </p:nvSpPr>
        <p:spPr>
          <a:xfrm>
            <a:off x="5181600" y="1248571"/>
            <a:ext cx="2066720" cy="461665"/>
          </a:xfrm>
          <a:prstGeom prst="rect">
            <a:avLst/>
          </a:prstGeom>
          <a:noFill/>
        </p:spPr>
        <p:txBody>
          <a:bodyPr wrap="none" rtlCol="0">
            <a:spAutoFit/>
          </a:bodyPr>
          <a:lstStyle/>
          <a:p>
            <a:pPr marL="342900" indent="-342900">
              <a:buFont typeface="Arial" panose="020B0604020202020204" pitchFamily="34" charset="0"/>
              <a:buChar char="•"/>
            </a:pPr>
            <a:r>
              <a:rPr lang="it-IT" sz="2400" dirty="0">
                <a:latin typeface="Calibri" panose="020F0502020204030204" pitchFamily="34" charset="0"/>
                <a:cs typeface="Calibri" panose="020F0502020204030204" pitchFamily="34" charset="0"/>
              </a:rPr>
              <a:t>Spiral CMUT</a:t>
            </a:r>
          </a:p>
        </p:txBody>
      </p:sp>
    </p:spTree>
    <p:extLst>
      <p:ext uri="{BB962C8B-B14F-4D97-AF65-F5344CB8AC3E}">
        <p14:creationId xmlns:p14="http://schemas.microsoft.com/office/powerpoint/2010/main" val="768901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650098" y="-101829"/>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Introduzione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1</a:t>
            </a:r>
          </a:p>
        </p:txBody>
      </p:sp>
      <p:sp>
        <p:nvSpPr>
          <p:cNvPr id="5" name="CasellaDiTesto 4">
            <a:extLst>
              <a:ext uri="{FF2B5EF4-FFF2-40B4-BE49-F238E27FC236}">
                <a16:creationId xmlns:a16="http://schemas.microsoft.com/office/drawing/2014/main" id="{7EA7A5A1-7967-486F-832D-937DE5AFC9B5}"/>
              </a:ext>
            </a:extLst>
          </p:cNvPr>
          <p:cNvSpPr txBox="1"/>
          <p:nvPr/>
        </p:nvSpPr>
        <p:spPr>
          <a:xfrm>
            <a:off x="3060760" y="904436"/>
            <a:ext cx="2501326" cy="769441"/>
          </a:xfrm>
          <a:prstGeom prst="rect">
            <a:avLst/>
          </a:prstGeom>
          <a:noFill/>
        </p:spPr>
        <p:txBody>
          <a:bodyPr wrap="none" rtlCol="0">
            <a:spAutoFit/>
          </a:bodyPr>
          <a:lstStyle/>
          <a:p>
            <a:r>
              <a:rPr lang="it-IT" sz="44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Obiettivo</a:t>
            </a:r>
            <a:r>
              <a:rPr lang="it-IT" sz="3600" b="1" u="sng"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p:txBody>
      </p:sp>
      <p:sp>
        <p:nvSpPr>
          <p:cNvPr id="8" name="CasellaDiTesto 7">
            <a:extLst>
              <a:ext uri="{FF2B5EF4-FFF2-40B4-BE49-F238E27FC236}">
                <a16:creationId xmlns:a16="http://schemas.microsoft.com/office/drawing/2014/main" id="{878ACAAC-9B36-4710-BEBD-5DA80A34D10D}"/>
              </a:ext>
            </a:extLst>
          </p:cNvPr>
          <p:cNvSpPr txBox="1"/>
          <p:nvPr/>
        </p:nvSpPr>
        <p:spPr>
          <a:xfrm>
            <a:off x="162379" y="4023816"/>
            <a:ext cx="8607593" cy="1692771"/>
          </a:xfrm>
          <a:prstGeom prst="rect">
            <a:avLst/>
          </a:prstGeom>
          <a:noFill/>
        </p:spPr>
        <p:txBody>
          <a:bodyPr wrap="square" rtlCol="0">
            <a:spAutoFit/>
          </a:bodyPr>
          <a:lstStyle/>
          <a:p>
            <a:r>
              <a:rPr lang="it-IT" sz="2400" i="1" dirty="0">
                <a:latin typeface="Calibri" panose="020F0502020204030204" pitchFamily="34" charset="0"/>
                <a:cs typeface="Calibri" panose="020F0502020204030204" pitchFamily="34" charset="0"/>
              </a:rPr>
              <a:t>Questo software ha permesso di:</a:t>
            </a:r>
          </a:p>
          <a:p>
            <a:pPr marL="285750" indent="-285750">
              <a:buFont typeface="Arial" panose="020B0604020202020204" pitchFamily="34" charset="0"/>
              <a:buChar char="•"/>
            </a:pPr>
            <a:endParaRPr lang="it-IT" sz="800" i="1" dirty="0">
              <a:latin typeface="Calibri" panose="020F0502020204030204" pitchFamily="34" charset="0"/>
              <a:cs typeface="Calibri" panose="020F0502020204030204" pitchFamily="34" charset="0"/>
            </a:endParaRPr>
          </a:p>
          <a:p>
            <a:r>
              <a:rPr lang="it-IT" sz="2400" i="1" dirty="0">
                <a:latin typeface="Calibri" panose="020F0502020204030204" pitchFamily="34" charset="0"/>
                <a:cs typeface="Calibri" panose="020F0502020204030204" pitchFamily="34" charset="0"/>
              </a:rPr>
              <a:t>Valutare le prestazioni di 5 sonde, </a:t>
            </a:r>
          </a:p>
          <a:p>
            <a:r>
              <a:rPr lang="it-IT" sz="2400" i="1" dirty="0">
                <a:latin typeface="Calibri" panose="020F0502020204030204" pitchFamily="34" charset="0"/>
                <a:cs typeface="Calibri" panose="020F0502020204030204" pitchFamily="34" charset="0"/>
              </a:rPr>
              <a:t>estraendo frequenza media e banda dagli spettri Doppler </a:t>
            </a:r>
          </a:p>
          <a:p>
            <a:r>
              <a:rPr lang="it-IT" sz="2400" i="1" dirty="0">
                <a:latin typeface="Calibri" panose="020F0502020204030204" pitchFamily="34" charset="0"/>
                <a:cs typeface="Calibri" panose="020F0502020204030204" pitchFamily="34" charset="0"/>
              </a:rPr>
              <a:t>ottenuti per flussi continui e pulsati</a:t>
            </a:r>
          </a:p>
        </p:txBody>
      </p:sp>
      <p:sp>
        <p:nvSpPr>
          <p:cNvPr id="2" name="CasellaDiTesto 1">
            <a:extLst>
              <a:ext uri="{FF2B5EF4-FFF2-40B4-BE49-F238E27FC236}">
                <a16:creationId xmlns:a16="http://schemas.microsoft.com/office/drawing/2014/main" id="{8FF4FC16-E257-4BA1-BEC1-7798AEDA5AF4}"/>
              </a:ext>
            </a:extLst>
          </p:cNvPr>
          <p:cNvSpPr txBox="1"/>
          <p:nvPr/>
        </p:nvSpPr>
        <p:spPr>
          <a:xfrm>
            <a:off x="125412" y="1981200"/>
            <a:ext cx="8866188" cy="1384995"/>
          </a:xfrm>
          <a:prstGeom prst="rect">
            <a:avLst/>
          </a:prstGeom>
          <a:noFill/>
        </p:spPr>
        <p:txBody>
          <a:bodyPr wrap="square" rtlCol="0">
            <a:spAutoFit/>
          </a:bodyPr>
          <a:lstStyle/>
          <a:p>
            <a:pPr algn="ctr"/>
            <a:r>
              <a:rPr lang="it-IT" sz="2800" dirty="0"/>
              <a:t>Sviluppare un software di simulazione che permetta di valutare le prestazioni in ambito flussimetria Doppler di sonde a matrice 2D</a:t>
            </a:r>
          </a:p>
        </p:txBody>
      </p:sp>
      <p:sp>
        <p:nvSpPr>
          <p:cNvPr id="43" name="CasellaDiTesto 42">
            <a:extLst>
              <a:ext uri="{FF2B5EF4-FFF2-40B4-BE49-F238E27FC236}">
                <a16:creationId xmlns:a16="http://schemas.microsoft.com/office/drawing/2014/main" id="{E58B3A3D-E123-4443-A207-310E526BF7CD}"/>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79236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pic>
        <p:nvPicPr>
          <p:cNvPr id="8" name="Immagine 7" descr="Immagine che contiene sedendo&#10;&#10;Descrizione generata automaticamente">
            <a:extLst>
              <a:ext uri="{FF2B5EF4-FFF2-40B4-BE49-F238E27FC236}">
                <a16:creationId xmlns:a16="http://schemas.microsoft.com/office/drawing/2014/main" id="{F710326C-24E3-40C7-8126-B383DB14F2F7}"/>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859" t="13147" r="16061" b="7053"/>
          <a:stretch/>
        </p:blipFill>
        <p:spPr>
          <a:xfrm>
            <a:off x="2255271" y="5072744"/>
            <a:ext cx="3255674" cy="1796035"/>
          </a:xfrm>
          <a:prstGeom prst="rect">
            <a:avLst/>
          </a:prstGeom>
        </p:spPr>
      </p:pic>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218440" y="5300209"/>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153987" y="-152399"/>
            <a:ext cx="7162800" cy="1066800"/>
          </a:xfrm>
        </p:spPr>
        <p:txBody>
          <a:bodyPr/>
          <a:lstStyle/>
          <a:p>
            <a:r>
              <a:rPr lang="it-IT" sz="32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Effetto Doppler e sonde sparse 2D</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0800"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2</a:t>
            </a:r>
          </a:p>
        </p:txBody>
      </p:sp>
      <p:sp>
        <p:nvSpPr>
          <p:cNvPr id="51" name="Rettangolo con angoli arrotondati 50">
            <a:extLst>
              <a:ext uri="{FF2B5EF4-FFF2-40B4-BE49-F238E27FC236}">
                <a16:creationId xmlns:a16="http://schemas.microsoft.com/office/drawing/2014/main" id="{1611B8B9-0D57-4560-A586-7E6CCE475489}"/>
              </a:ext>
            </a:extLst>
          </p:cNvPr>
          <p:cNvSpPr/>
          <p:nvPr/>
        </p:nvSpPr>
        <p:spPr>
          <a:xfrm>
            <a:off x="5715000" y="3103200"/>
            <a:ext cx="2016000" cy="90000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latin typeface="Calibri" panose="020F0502020204030204" pitchFamily="34" charset="0"/>
              <a:cs typeface="Calibri" panose="020F0502020204030204" pitchFamily="34" charset="0"/>
            </a:endParaRPr>
          </a:p>
        </p:txBody>
      </p:sp>
      <p:sp>
        <p:nvSpPr>
          <p:cNvPr id="52" name="Rettangolo con angoli arrotondati 51">
            <a:extLst>
              <a:ext uri="{FF2B5EF4-FFF2-40B4-BE49-F238E27FC236}">
                <a16:creationId xmlns:a16="http://schemas.microsoft.com/office/drawing/2014/main" id="{194F97F4-517B-40F2-9826-6FE6E611467B}"/>
              </a:ext>
            </a:extLst>
          </p:cNvPr>
          <p:cNvSpPr/>
          <p:nvPr/>
        </p:nvSpPr>
        <p:spPr>
          <a:xfrm>
            <a:off x="938212" y="3104570"/>
            <a:ext cx="2006646" cy="90000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latin typeface="Calibri" panose="020F0502020204030204" pitchFamily="34" charset="0"/>
              <a:cs typeface="Calibri" panose="020F0502020204030204" pitchFamily="34" charset="0"/>
            </a:endParaRPr>
          </a:p>
        </p:txBody>
      </p:sp>
      <p:sp>
        <p:nvSpPr>
          <p:cNvPr id="56" name="Freeform 101">
            <a:extLst>
              <a:ext uri="{FF2B5EF4-FFF2-40B4-BE49-F238E27FC236}">
                <a16:creationId xmlns:a16="http://schemas.microsoft.com/office/drawing/2014/main" id="{5820F7A8-8B89-428A-8EDA-98B258D4EACA}"/>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57" name="Freeform 102">
            <a:extLst>
              <a:ext uri="{FF2B5EF4-FFF2-40B4-BE49-F238E27FC236}">
                <a16:creationId xmlns:a16="http://schemas.microsoft.com/office/drawing/2014/main" id="{3CF98BBA-EE4A-4B95-896D-30FB9E3106CB}"/>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58" name="Freeform 103">
            <a:extLst>
              <a:ext uri="{FF2B5EF4-FFF2-40B4-BE49-F238E27FC236}">
                <a16:creationId xmlns:a16="http://schemas.microsoft.com/office/drawing/2014/main" id="{060EB4A9-3455-48F7-9FAA-7A965EBC7718}"/>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59" name="Freeform 104">
            <a:extLst>
              <a:ext uri="{FF2B5EF4-FFF2-40B4-BE49-F238E27FC236}">
                <a16:creationId xmlns:a16="http://schemas.microsoft.com/office/drawing/2014/main" id="{CD86CF38-2748-457F-9F68-A5C8E81A3DF0}"/>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60" name="Freeform 105">
            <a:extLst>
              <a:ext uri="{FF2B5EF4-FFF2-40B4-BE49-F238E27FC236}">
                <a16:creationId xmlns:a16="http://schemas.microsoft.com/office/drawing/2014/main" id="{D345FFB1-52EC-4696-BE47-1DD720E0181C}"/>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62" name="Freeform 106">
            <a:extLst>
              <a:ext uri="{FF2B5EF4-FFF2-40B4-BE49-F238E27FC236}">
                <a16:creationId xmlns:a16="http://schemas.microsoft.com/office/drawing/2014/main" id="{75986291-55CA-4BF2-A2AC-A1F5327A0FFE}"/>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grpSp>
        <p:nvGrpSpPr>
          <p:cNvPr id="2" name="Gruppo 1">
            <a:extLst>
              <a:ext uri="{FF2B5EF4-FFF2-40B4-BE49-F238E27FC236}">
                <a16:creationId xmlns:a16="http://schemas.microsoft.com/office/drawing/2014/main" id="{6A1B7A79-D013-41BB-A44A-6F794CE57359}"/>
              </a:ext>
            </a:extLst>
          </p:cNvPr>
          <p:cNvGrpSpPr/>
          <p:nvPr/>
        </p:nvGrpSpPr>
        <p:grpSpPr>
          <a:xfrm>
            <a:off x="2602887" y="1325883"/>
            <a:ext cx="3581400" cy="1482613"/>
            <a:chOff x="3583001" y="1319646"/>
            <a:chExt cx="2403627" cy="917655"/>
          </a:xfrm>
        </p:grpSpPr>
        <p:sp>
          <p:nvSpPr>
            <p:cNvPr id="55" name="Rettangolo con angoli arrotondati 54">
              <a:extLst>
                <a:ext uri="{FF2B5EF4-FFF2-40B4-BE49-F238E27FC236}">
                  <a16:creationId xmlns:a16="http://schemas.microsoft.com/office/drawing/2014/main" id="{FE99E22E-D67A-4014-9F9C-8359C331E72C}"/>
                </a:ext>
              </a:extLst>
            </p:cNvPr>
            <p:cNvSpPr/>
            <p:nvPr/>
          </p:nvSpPr>
          <p:spPr>
            <a:xfrm>
              <a:off x="3626029" y="1319646"/>
              <a:ext cx="2317570" cy="90000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latin typeface="Calibri" panose="020F0502020204030204" pitchFamily="34" charset="0"/>
                <a:cs typeface="Calibri" panose="020F0502020204030204" pitchFamily="34" charset="0"/>
              </a:endParaRPr>
            </a:p>
          </p:txBody>
        </p:sp>
        <p:sp>
          <p:nvSpPr>
            <p:cNvPr id="63" name="CasellaDiTesto 62">
              <a:extLst>
                <a:ext uri="{FF2B5EF4-FFF2-40B4-BE49-F238E27FC236}">
                  <a16:creationId xmlns:a16="http://schemas.microsoft.com/office/drawing/2014/main" id="{5FA9D92A-6278-4913-AB98-AFC923B58D3C}"/>
                </a:ext>
              </a:extLst>
            </p:cNvPr>
            <p:cNvSpPr txBox="1"/>
            <p:nvPr/>
          </p:nvSpPr>
          <p:spPr>
            <a:xfrm>
              <a:off x="3583001" y="1418166"/>
              <a:ext cx="2403627" cy="819135"/>
            </a:xfrm>
            <a:prstGeom prst="rect">
              <a:avLst/>
            </a:prstGeom>
            <a:noFill/>
          </p:spPr>
          <p:txBody>
            <a:bodyPr wrap="square" rtlCol="0">
              <a:spAutoFit/>
            </a:bodyPr>
            <a:lstStyle/>
            <a:p>
              <a:pPr algn="ctr"/>
              <a:r>
                <a:rPr lang="it-IT" sz="40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Ecografia 3D ad ultrasuoni</a:t>
              </a:r>
            </a:p>
          </p:txBody>
        </p:sp>
      </p:grpSp>
      <p:sp>
        <p:nvSpPr>
          <p:cNvPr id="64" name="CasellaDiTesto 63">
            <a:extLst>
              <a:ext uri="{FF2B5EF4-FFF2-40B4-BE49-F238E27FC236}">
                <a16:creationId xmlns:a16="http://schemas.microsoft.com/office/drawing/2014/main" id="{84B0EAF9-97E2-402E-A13E-80C51F24EDA8}"/>
              </a:ext>
            </a:extLst>
          </p:cNvPr>
          <p:cNvSpPr txBox="1"/>
          <p:nvPr/>
        </p:nvSpPr>
        <p:spPr>
          <a:xfrm>
            <a:off x="961262" y="3085787"/>
            <a:ext cx="1922400" cy="954107"/>
          </a:xfrm>
          <a:prstGeom prst="rect">
            <a:avLst/>
          </a:prstGeom>
          <a:noFill/>
        </p:spPr>
        <p:txBody>
          <a:bodyPr wrap="square" rtlCol="0">
            <a:spAutoFit/>
          </a:bodyPr>
          <a:lstStyle/>
          <a:p>
            <a:pPr algn="ctr"/>
            <a:r>
              <a:rPr lang="it-IT" sz="27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Sonde a matrice</a:t>
            </a:r>
          </a:p>
        </p:txBody>
      </p:sp>
      <p:sp>
        <p:nvSpPr>
          <p:cNvPr id="65" name="CasellaDiTesto 64">
            <a:extLst>
              <a:ext uri="{FF2B5EF4-FFF2-40B4-BE49-F238E27FC236}">
                <a16:creationId xmlns:a16="http://schemas.microsoft.com/office/drawing/2014/main" id="{899DA9DD-FF82-4128-8CD2-F489C48953EA}"/>
              </a:ext>
            </a:extLst>
          </p:cNvPr>
          <p:cNvSpPr txBox="1"/>
          <p:nvPr/>
        </p:nvSpPr>
        <p:spPr>
          <a:xfrm>
            <a:off x="85357" y="4194819"/>
            <a:ext cx="3674211" cy="830997"/>
          </a:xfrm>
          <a:prstGeom prst="rect">
            <a:avLst/>
          </a:prstGeom>
          <a:noFill/>
        </p:spPr>
        <p:txBody>
          <a:bodyPr wrap="none" rtlCol="0">
            <a:spAutoFit/>
          </a:bodyPr>
          <a:lstStyle/>
          <a:p>
            <a:pPr algn="ct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Complessità</a:t>
            </a:r>
          </a:p>
          <a:p>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circuitale e computazionale</a:t>
            </a:r>
          </a:p>
        </p:txBody>
      </p:sp>
      <p:sp>
        <p:nvSpPr>
          <p:cNvPr id="67" name="CasellaDiTesto 66">
            <a:extLst>
              <a:ext uri="{FF2B5EF4-FFF2-40B4-BE49-F238E27FC236}">
                <a16:creationId xmlns:a16="http://schemas.microsoft.com/office/drawing/2014/main" id="{5AB80025-7A4D-469A-914F-BECCC7A91058}"/>
              </a:ext>
            </a:extLst>
          </p:cNvPr>
          <p:cNvSpPr txBox="1"/>
          <p:nvPr/>
        </p:nvSpPr>
        <p:spPr>
          <a:xfrm>
            <a:off x="5715000" y="3290421"/>
            <a:ext cx="2133600" cy="507831"/>
          </a:xfrm>
          <a:prstGeom prst="rect">
            <a:avLst/>
          </a:prstGeom>
          <a:noFill/>
        </p:spPr>
        <p:txBody>
          <a:bodyPr wrap="square" rtlCol="0">
            <a:spAutoFit/>
          </a:bodyPr>
          <a:lstStyle/>
          <a:p>
            <a:r>
              <a:rPr lang="it-IT" sz="27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Sonde sparse </a:t>
            </a:r>
          </a:p>
        </p:txBody>
      </p:sp>
      <p:sp>
        <p:nvSpPr>
          <p:cNvPr id="71" name="CasellaDiTesto 70">
            <a:extLst>
              <a:ext uri="{FF2B5EF4-FFF2-40B4-BE49-F238E27FC236}">
                <a16:creationId xmlns:a16="http://schemas.microsoft.com/office/drawing/2014/main" id="{4F918C68-9488-4857-8241-E0433346067C}"/>
              </a:ext>
            </a:extLst>
          </p:cNvPr>
          <p:cNvSpPr txBox="1"/>
          <p:nvPr/>
        </p:nvSpPr>
        <p:spPr>
          <a:xfrm>
            <a:off x="4605475" y="4194818"/>
            <a:ext cx="2312247" cy="830997"/>
          </a:xfrm>
          <a:prstGeom prst="rect">
            <a:avLst/>
          </a:prstGeom>
          <a:noFill/>
        </p:spPr>
        <p:txBody>
          <a:bodyPr wrap="square" rtlCol="0">
            <a:spAutoFit/>
          </a:bodyPr>
          <a:lstStyle/>
          <a:p>
            <a:pPr algn="ct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Minimizzazione</a:t>
            </a:r>
            <a:endPar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ct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N. elementi</a:t>
            </a:r>
          </a:p>
        </p:txBody>
      </p:sp>
      <p:sp>
        <p:nvSpPr>
          <p:cNvPr id="61" name="CasellaDiTesto 60">
            <a:extLst>
              <a:ext uri="{FF2B5EF4-FFF2-40B4-BE49-F238E27FC236}">
                <a16:creationId xmlns:a16="http://schemas.microsoft.com/office/drawing/2014/main" id="{B025176F-374C-4EBE-AEC8-D9555369B65D}"/>
              </a:ext>
            </a:extLst>
          </p:cNvPr>
          <p:cNvSpPr txBox="1"/>
          <p:nvPr/>
        </p:nvSpPr>
        <p:spPr>
          <a:xfrm>
            <a:off x="6692476" y="4190421"/>
            <a:ext cx="2312247" cy="1200329"/>
          </a:xfrm>
          <a:prstGeom prst="rect">
            <a:avLst/>
          </a:prstGeom>
          <a:noFill/>
        </p:spPr>
        <p:txBody>
          <a:bodyPr wrap="square" rtlCol="0">
            <a:spAutoFit/>
          </a:bodyPr>
          <a:lstStyle/>
          <a:p>
            <a:pPr algn="ctr"/>
            <a:r>
              <a:rPr lang="it-IT" sz="2400" b="1"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Riduzione</a:t>
            </a:r>
            <a:endPar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a:p>
            <a:pPr algn="ct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carico computazionale</a:t>
            </a:r>
          </a:p>
        </p:txBody>
      </p:sp>
      <p:sp>
        <p:nvSpPr>
          <p:cNvPr id="53" name="CasellaDiTesto 52">
            <a:extLst>
              <a:ext uri="{FF2B5EF4-FFF2-40B4-BE49-F238E27FC236}">
                <a16:creationId xmlns:a16="http://schemas.microsoft.com/office/drawing/2014/main" id="{36315BCE-687C-4003-BB43-7B5382C38BEA}"/>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0589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fade">
                                      <p:cBhvr>
                                        <p:cTn id="18" dur="500"/>
                                        <p:tgtEl>
                                          <p:spTgt spid="6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1"/>
                                        </p:tgtEl>
                                        <p:attrNameLst>
                                          <p:attrName>style.visibility</p:attrName>
                                        </p:attrNameLst>
                                      </p:cBhvr>
                                      <p:to>
                                        <p:strVal val="visible"/>
                                      </p:to>
                                    </p:set>
                                    <p:animEffect transition="in" filter="fade">
                                      <p:cBhvr>
                                        <p:cTn id="23" dur="500"/>
                                        <p:tgtEl>
                                          <p:spTgt spid="5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7"/>
                                        </p:tgtEl>
                                        <p:attrNameLst>
                                          <p:attrName>style.visibility</p:attrName>
                                        </p:attrNameLst>
                                      </p:cBhvr>
                                      <p:to>
                                        <p:strVal val="visible"/>
                                      </p:to>
                                    </p:set>
                                    <p:animEffect transition="in" filter="fade">
                                      <p:cBhvr>
                                        <p:cTn id="26" dur="500"/>
                                        <p:tgtEl>
                                          <p:spTgt spid="6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1"/>
                                        </p:tgtEl>
                                        <p:attrNameLst>
                                          <p:attrName>style.visibility</p:attrName>
                                        </p:attrNameLst>
                                      </p:cBhvr>
                                      <p:to>
                                        <p:strVal val="visible"/>
                                      </p:to>
                                    </p:set>
                                    <p:animEffect transition="in" filter="fade">
                                      <p:cBhvr>
                                        <p:cTn id="31" dur="500"/>
                                        <p:tgtEl>
                                          <p:spTgt spid="7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1"/>
                                        </p:tgtEl>
                                        <p:attrNameLst>
                                          <p:attrName>style.visibility</p:attrName>
                                        </p:attrNameLst>
                                      </p:cBhvr>
                                      <p:to>
                                        <p:strVal val="visible"/>
                                      </p:to>
                                    </p:set>
                                    <p:animEffect transition="in" filter="fade">
                                      <p:cBhvr>
                                        <p:cTn id="34"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64" grpId="0"/>
      <p:bldP spid="65" grpId="0"/>
      <p:bldP spid="67" grpId="0"/>
      <p:bldP spid="71" grpId="0"/>
      <p:bldP spid="61"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83" name="Rettangolo con angoli arrotondati 82">
            <a:extLst>
              <a:ext uri="{FF2B5EF4-FFF2-40B4-BE49-F238E27FC236}">
                <a16:creationId xmlns:a16="http://schemas.microsoft.com/office/drawing/2014/main" id="{8B4CDA3C-038B-416E-B8DA-B9849B7A78FB}"/>
              </a:ext>
            </a:extLst>
          </p:cNvPr>
          <p:cNvSpPr/>
          <p:nvPr/>
        </p:nvSpPr>
        <p:spPr>
          <a:xfrm>
            <a:off x="6202777" y="885668"/>
            <a:ext cx="2694523" cy="269452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Sistema di simulazione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8074023" y="6356351"/>
            <a:ext cx="436339" cy="3389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3</a:t>
            </a:r>
          </a:p>
        </p:txBody>
      </p:sp>
      <p:sp>
        <p:nvSpPr>
          <p:cNvPr id="2" name="Rettangolo con angoli arrotondati 1">
            <a:extLst>
              <a:ext uri="{FF2B5EF4-FFF2-40B4-BE49-F238E27FC236}">
                <a16:creationId xmlns:a16="http://schemas.microsoft.com/office/drawing/2014/main" id="{0287F5E9-0440-444C-9921-6F51520DA36A}"/>
              </a:ext>
            </a:extLst>
          </p:cNvPr>
          <p:cNvSpPr/>
          <p:nvPr/>
        </p:nvSpPr>
        <p:spPr>
          <a:xfrm>
            <a:off x="1947916" y="1071232"/>
            <a:ext cx="1295400" cy="91440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4000" dirty="0">
                <a:solidFill>
                  <a:schemeClr val="tx1"/>
                </a:solidFill>
                <a:latin typeface="Calibri" panose="020F0502020204030204" pitchFamily="34" charset="0"/>
                <a:cs typeface="Calibri" panose="020F0502020204030204" pitchFamily="34" charset="0"/>
              </a:rPr>
              <a:t>TX</a:t>
            </a:r>
          </a:p>
        </p:txBody>
      </p:sp>
      <p:sp>
        <p:nvSpPr>
          <p:cNvPr id="49" name="Rettangolo con angoli arrotondati 48">
            <a:extLst>
              <a:ext uri="{FF2B5EF4-FFF2-40B4-BE49-F238E27FC236}">
                <a16:creationId xmlns:a16="http://schemas.microsoft.com/office/drawing/2014/main" id="{B254C0DB-FBE6-430D-9D8F-55EF2B658F53}"/>
              </a:ext>
            </a:extLst>
          </p:cNvPr>
          <p:cNvSpPr/>
          <p:nvPr/>
        </p:nvSpPr>
        <p:spPr>
          <a:xfrm>
            <a:off x="1947916" y="2545682"/>
            <a:ext cx="1295400" cy="91440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4000" dirty="0">
                <a:solidFill>
                  <a:schemeClr val="tx1"/>
                </a:solidFill>
                <a:latin typeface="Calibri" panose="020F0502020204030204" pitchFamily="34" charset="0"/>
                <a:cs typeface="Calibri" panose="020F0502020204030204" pitchFamily="34" charset="0"/>
              </a:rPr>
              <a:t>RX</a:t>
            </a:r>
          </a:p>
        </p:txBody>
      </p:sp>
      <p:sp>
        <p:nvSpPr>
          <p:cNvPr id="5" name="Rettangolo con angoli arrotondati 4">
            <a:extLst>
              <a:ext uri="{FF2B5EF4-FFF2-40B4-BE49-F238E27FC236}">
                <a16:creationId xmlns:a16="http://schemas.microsoft.com/office/drawing/2014/main" id="{3E912F70-ABAD-4BF5-B5F7-C203D7781D86}"/>
              </a:ext>
            </a:extLst>
          </p:cNvPr>
          <p:cNvSpPr/>
          <p:nvPr/>
        </p:nvSpPr>
        <p:spPr>
          <a:xfrm>
            <a:off x="4233918" y="1071232"/>
            <a:ext cx="762000" cy="238885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wordArtVert" rtlCol="0" anchor="ctr"/>
          <a:lstStyle/>
          <a:p>
            <a:pPr algn="ctr"/>
            <a:r>
              <a:rPr lang="it-IT" sz="2400" b="1" dirty="0">
                <a:solidFill>
                  <a:schemeClr val="tx1"/>
                </a:solidFill>
                <a:latin typeface="Calibri" panose="020F0502020204030204" pitchFamily="34" charset="0"/>
                <a:cs typeface="Calibri" panose="020F0502020204030204" pitchFamily="34" charset="0"/>
              </a:rPr>
              <a:t>SONDA</a:t>
            </a:r>
          </a:p>
        </p:txBody>
      </p:sp>
      <p:cxnSp>
        <p:nvCxnSpPr>
          <p:cNvPr id="51" name="Connettore a gomito 50">
            <a:extLst>
              <a:ext uri="{FF2B5EF4-FFF2-40B4-BE49-F238E27FC236}">
                <a16:creationId xmlns:a16="http://schemas.microsoft.com/office/drawing/2014/main" id="{AA8FD922-3D5A-4A4E-AA50-87504A47B437}"/>
              </a:ext>
            </a:extLst>
          </p:cNvPr>
          <p:cNvCxnSpPr>
            <a:stCxn id="49" idx="3"/>
            <a:endCxn id="5" idx="1"/>
          </p:cNvCxnSpPr>
          <p:nvPr/>
        </p:nvCxnSpPr>
        <p:spPr>
          <a:xfrm flipV="1">
            <a:off x="3243316" y="2265657"/>
            <a:ext cx="990602" cy="737225"/>
          </a:xfrm>
          <a:prstGeom prst="bentConnector3">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ttore a gomito 52">
            <a:extLst>
              <a:ext uri="{FF2B5EF4-FFF2-40B4-BE49-F238E27FC236}">
                <a16:creationId xmlns:a16="http://schemas.microsoft.com/office/drawing/2014/main" id="{0DC8AB4E-0072-4CEB-B257-EE3AB90705BA}"/>
              </a:ext>
            </a:extLst>
          </p:cNvPr>
          <p:cNvCxnSpPr>
            <a:stCxn id="2" idx="3"/>
            <a:endCxn id="5" idx="1"/>
          </p:cNvCxnSpPr>
          <p:nvPr/>
        </p:nvCxnSpPr>
        <p:spPr>
          <a:xfrm>
            <a:off x="3243316" y="1528432"/>
            <a:ext cx="990602" cy="737225"/>
          </a:xfrm>
          <a:prstGeom prst="bentConnector3">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ttore 2 56">
            <a:extLst>
              <a:ext uri="{FF2B5EF4-FFF2-40B4-BE49-F238E27FC236}">
                <a16:creationId xmlns:a16="http://schemas.microsoft.com/office/drawing/2014/main" id="{9DBB7507-0B1B-4746-B009-88A1107F1FA2}"/>
              </a:ext>
            </a:extLst>
          </p:cNvPr>
          <p:cNvCxnSpPr/>
          <p:nvPr/>
        </p:nvCxnSpPr>
        <p:spPr>
          <a:xfrm>
            <a:off x="624735" y="1757032"/>
            <a:ext cx="1274762" cy="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ttore 2 61">
            <a:extLst>
              <a:ext uri="{FF2B5EF4-FFF2-40B4-BE49-F238E27FC236}">
                <a16:creationId xmlns:a16="http://schemas.microsoft.com/office/drawing/2014/main" id="{5D5151A7-9113-4353-99D4-F680913B2A4A}"/>
              </a:ext>
            </a:extLst>
          </p:cNvPr>
          <p:cNvCxnSpPr/>
          <p:nvPr/>
        </p:nvCxnSpPr>
        <p:spPr>
          <a:xfrm>
            <a:off x="610448" y="1299832"/>
            <a:ext cx="1274762" cy="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CasellaDiTesto 57">
            <a:extLst>
              <a:ext uri="{FF2B5EF4-FFF2-40B4-BE49-F238E27FC236}">
                <a16:creationId xmlns:a16="http://schemas.microsoft.com/office/drawing/2014/main" id="{BCA923D7-68A1-4501-B930-F793703B71DF}"/>
              </a:ext>
            </a:extLst>
          </p:cNvPr>
          <p:cNvSpPr txBox="1"/>
          <p:nvPr/>
        </p:nvSpPr>
        <p:spPr>
          <a:xfrm>
            <a:off x="97684" y="923505"/>
            <a:ext cx="1533525" cy="400110"/>
          </a:xfrm>
          <a:prstGeom prst="rect">
            <a:avLst/>
          </a:prstGeom>
          <a:noFill/>
        </p:spPr>
        <p:txBody>
          <a:bodyPr wrap="square" rtlCol="0">
            <a:spAutoFit/>
          </a:bodyPr>
          <a:lstStyle/>
          <a:p>
            <a:r>
              <a:rPr lang="it-IT" sz="2000" dirty="0"/>
              <a:t>Sonda</a:t>
            </a:r>
            <a:endParaRPr lang="it-IT" dirty="0"/>
          </a:p>
        </p:txBody>
      </p:sp>
      <p:sp>
        <p:nvSpPr>
          <p:cNvPr id="63" name="CasellaDiTesto 62">
            <a:extLst>
              <a:ext uri="{FF2B5EF4-FFF2-40B4-BE49-F238E27FC236}">
                <a16:creationId xmlns:a16="http://schemas.microsoft.com/office/drawing/2014/main" id="{9A4BE42B-1453-447F-8287-11ABC3551118}"/>
              </a:ext>
            </a:extLst>
          </p:cNvPr>
          <p:cNvSpPr txBox="1"/>
          <p:nvPr/>
        </p:nvSpPr>
        <p:spPr>
          <a:xfrm>
            <a:off x="46885" y="1798863"/>
            <a:ext cx="1838325" cy="400110"/>
          </a:xfrm>
          <a:prstGeom prst="rect">
            <a:avLst/>
          </a:prstGeom>
          <a:noFill/>
        </p:spPr>
        <p:txBody>
          <a:bodyPr wrap="square" rtlCol="0">
            <a:spAutoFit/>
          </a:bodyPr>
          <a:lstStyle/>
          <a:p>
            <a:r>
              <a:rPr lang="it-IT" sz="2000" dirty="0"/>
              <a:t>Strategia di </a:t>
            </a:r>
            <a:r>
              <a:rPr lang="it-IT" sz="2000" dirty="0" err="1"/>
              <a:t>Tx</a:t>
            </a:r>
            <a:endParaRPr lang="it-IT" sz="2000" dirty="0"/>
          </a:p>
        </p:txBody>
      </p:sp>
      <p:cxnSp>
        <p:nvCxnSpPr>
          <p:cNvPr id="68" name="Connettore 2 67">
            <a:extLst>
              <a:ext uri="{FF2B5EF4-FFF2-40B4-BE49-F238E27FC236}">
                <a16:creationId xmlns:a16="http://schemas.microsoft.com/office/drawing/2014/main" id="{1F59978B-309C-4D4E-B1BD-9A02244D7E2A}"/>
              </a:ext>
            </a:extLst>
          </p:cNvPr>
          <p:cNvCxnSpPr>
            <a:cxnSpLocks/>
            <a:endCxn id="49" idx="2"/>
          </p:cNvCxnSpPr>
          <p:nvPr/>
        </p:nvCxnSpPr>
        <p:spPr>
          <a:xfrm flipV="1">
            <a:off x="2595616" y="3460082"/>
            <a:ext cx="0" cy="58295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0" name="CasellaDiTesto 69">
            <a:extLst>
              <a:ext uri="{FF2B5EF4-FFF2-40B4-BE49-F238E27FC236}">
                <a16:creationId xmlns:a16="http://schemas.microsoft.com/office/drawing/2014/main" id="{E1B95B0C-61A6-4875-B61D-15D7A8CB4100}"/>
              </a:ext>
            </a:extLst>
          </p:cNvPr>
          <p:cNvSpPr txBox="1"/>
          <p:nvPr/>
        </p:nvSpPr>
        <p:spPr>
          <a:xfrm>
            <a:off x="1744636" y="4043032"/>
            <a:ext cx="2060532" cy="400110"/>
          </a:xfrm>
          <a:prstGeom prst="rect">
            <a:avLst/>
          </a:prstGeom>
          <a:noFill/>
        </p:spPr>
        <p:txBody>
          <a:bodyPr wrap="square" rtlCol="0">
            <a:spAutoFit/>
          </a:bodyPr>
          <a:lstStyle/>
          <a:p>
            <a:r>
              <a:rPr lang="it-IT" sz="2000" dirty="0"/>
              <a:t>Focalizzazione</a:t>
            </a:r>
          </a:p>
        </p:txBody>
      </p:sp>
      <p:sp>
        <p:nvSpPr>
          <p:cNvPr id="71" name="Rettangolo con angoli arrotondati 70">
            <a:extLst>
              <a:ext uri="{FF2B5EF4-FFF2-40B4-BE49-F238E27FC236}">
                <a16:creationId xmlns:a16="http://schemas.microsoft.com/office/drawing/2014/main" id="{072DC5CE-4954-4E79-87DB-4EBB9375CB08}"/>
              </a:ext>
            </a:extLst>
          </p:cNvPr>
          <p:cNvSpPr/>
          <p:nvPr/>
        </p:nvSpPr>
        <p:spPr>
          <a:xfrm>
            <a:off x="1947916" y="4652632"/>
            <a:ext cx="1838325" cy="830660"/>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sz="2400" dirty="0">
                <a:solidFill>
                  <a:schemeClr val="tx1"/>
                </a:solidFill>
              </a:rPr>
              <a:t>Doppler Processing</a:t>
            </a:r>
          </a:p>
        </p:txBody>
      </p:sp>
      <p:cxnSp>
        <p:nvCxnSpPr>
          <p:cNvPr id="75" name="Connettore a gomito 74">
            <a:extLst>
              <a:ext uri="{FF2B5EF4-FFF2-40B4-BE49-F238E27FC236}">
                <a16:creationId xmlns:a16="http://schemas.microsoft.com/office/drawing/2014/main" id="{43236B06-DB58-47B9-826E-85EA8B7B669F}"/>
              </a:ext>
            </a:extLst>
          </p:cNvPr>
          <p:cNvCxnSpPr>
            <a:stCxn id="49" idx="1"/>
            <a:endCxn id="71" idx="1"/>
          </p:cNvCxnSpPr>
          <p:nvPr/>
        </p:nvCxnSpPr>
        <p:spPr>
          <a:xfrm rot="10800000" flipV="1">
            <a:off x="1947916" y="3002882"/>
            <a:ext cx="12700" cy="2065080"/>
          </a:xfrm>
          <a:prstGeom prst="bentConnector3">
            <a:avLst>
              <a:gd name="adj1" fmla="val 10010528"/>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78" name="Immagine 77" descr="Immagine che contiene oggetto&#10;&#10;Descrizione generata automaticamente">
            <a:extLst>
              <a:ext uri="{FF2B5EF4-FFF2-40B4-BE49-F238E27FC236}">
                <a16:creationId xmlns:a16="http://schemas.microsoft.com/office/drawing/2014/main" id="{CA1F553F-7DCA-4D30-BB75-96CE1692C27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4298" y="4120571"/>
            <a:ext cx="1936246" cy="1936246"/>
          </a:xfrm>
          <a:prstGeom prst="rect">
            <a:avLst/>
          </a:prstGeom>
        </p:spPr>
      </p:pic>
      <p:sp>
        <p:nvSpPr>
          <p:cNvPr id="80" name="Rettangolo con angoli arrotondati 79">
            <a:extLst>
              <a:ext uri="{FF2B5EF4-FFF2-40B4-BE49-F238E27FC236}">
                <a16:creationId xmlns:a16="http://schemas.microsoft.com/office/drawing/2014/main" id="{E27F5C4B-17FF-445A-BC4C-F998F4885C79}"/>
              </a:ext>
            </a:extLst>
          </p:cNvPr>
          <p:cNvSpPr/>
          <p:nvPr/>
        </p:nvSpPr>
        <p:spPr>
          <a:xfrm>
            <a:off x="4283925" y="4067770"/>
            <a:ext cx="1989048" cy="198904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82" name="Immagine 81" descr="Immagine che contiene screenshot&#10;&#10;Descrizione generata automaticamente">
            <a:extLst>
              <a:ext uri="{FF2B5EF4-FFF2-40B4-BE49-F238E27FC236}">
                <a16:creationId xmlns:a16="http://schemas.microsoft.com/office/drawing/2014/main" id="{4A394314-C455-41D4-80D5-AADE9C502DD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8687749">
            <a:off x="6272087" y="1870833"/>
            <a:ext cx="2618143" cy="827552"/>
          </a:xfrm>
          <a:prstGeom prst="rect">
            <a:avLst/>
          </a:prstGeom>
        </p:spPr>
      </p:pic>
      <p:cxnSp>
        <p:nvCxnSpPr>
          <p:cNvPr id="110" name="Connettore 2 109">
            <a:extLst>
              <a:ext uri="{FF2B5EF4-FFF2-40B4-BE49-F238E27FC236}">
                <a16:creationId xmlns:a16="http://schemas.microsoft.com/office/drawing/2014/main" id="{01AE8374-98A1-46B9-B27A-4CC9012617A3}"/>
              </a:ext>
            </a:extLst>
          </p:cNvPr>
          <p:cNvCxnSpPr>
            <a:stCxn id="71" idx="3"/>
            <a:endCxn id="80" idx="1"/>
          </p:cNvCxnSpPr>
          <p:nvPr/>
        </p:nvCxnSpPr>
        <p:spPr>
          <a:xfrm flipV="1">
            <a:off x="3786241" y="5062294"/>
            <a:ext cx="497684" cy="5668"/>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Connettore 2 113">
            <a:extLst>
              <a:ext uri="{FF2B5EF4-FFF2-40B4-BE49-F238E27FC236}">
                <a16:creationId xmlns:a16="http://schemas.microsoft.com/office/drawing/2014/main" id="{ACC49BBC-BACA-41CA-868D-3D7F45FA22C1}"/>
              </a:ext>
            </a:extLst>
          </p:cNvPr>
          <p:cNvCxnSpPr>
            <a:endCxn id="83" idx="2"/>
          </p:cNvCxnSpPr>
          <p:nvPr/>
        </p:nvCxnSpPr>
        <p:spPr>
          <a:xfrm flipV="1">
            <a:off x="7543800" y="3580191"/>
            <a:ext cx="6239" cy="540380"/>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5" name="CasellaDiTesto 114">
            <a:extLst>
              <a:ext uri="{FF2B5EF4-FFF2-40B4-BE49-F238E27FC236}">
                <a16:creationId xmlns:a16="http://schemas.microsoft.com/office/drawing/2014/main" id="{D5DDE096-04CC-40EF-B3B9-201D3C7BD172}"/>
              </a:ext>
            </a:extLst>
          </p:cNvPr>
          <p:cNvSpPr txBox="1"/>
          <p:nvPr/>
        </p:nvSpPr>
        <p:spPr>
          <a:xfrm>
            <a:off x="6867358" y="4090516"/>
            <a:ext cx="1352883" cy="707886"/>
          </a:xfrm>
          <a:prstGeom prst="rect">
            <a:avLst/>
          </a:prstGeom>
          <a:noFill/>
        </p:spPr>
        <p:txBody>
          <a:bodyPr wrap="square" rtlCol="0">
            <a:spAutoFit/>
          </a:bodyPr>
          <a:lstStyle/>
          <a:p>
            <a:pPr algn="ctr"/>
            <a:r>
              <a:rPr lang="it-IT" sz="2000" dirty="0"/>
              <a:t>Tipologia di flusso</a:t>
            </a:r>
          </a:p>
        </p:txBody>
      </p:sp>
      <p:sp>
        <p:nvSpPr>
          <p:cNvPr id="116" name="Parentesi quadra chiusa 115">
            <a:extLst>
              <a:ext uri="{FF2B5EF4-FFF2-40B4-BE49-F238E27FC236}">
                <a16:creationId xmlns:a16="http://schemas.microsoft.com/office/drawing/2014/main" id="{915D9ACD-6059-484D-8E21-06D204324FD9}"/>
              </a:ext>
            </a:extLst>
          </p:cNvPr>
          <p:cNvSpPr>
            <a:spLocks noChangeAspect="1"/>
          </p:cNvSpPr>
          <p:nvPr/>
        </p:nvSpPr>
        <p:spPr>
          <a:xfrm>
            <a:off x="5078106" y="1956032"/>
            <a:ext cx="292827" cy="657153"/>
          </a:xfrm>
          <a:prstGeom prst="rightBracket">
            <a:avLst>
              <a:gd name="adj" fmla="val 112208"/>
            </a:avLst>
          </a:prstGeom>
          <a:ln w="444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17" name="Parentesi quadra chiusa 116">
            <a:extLst>
              <a:ext uri="{FF2B5EF4-FFF2-40B4-BE49-F238E27FC236}">
                <a16:creationId xmlns:a16="http://schemas.microsoft.com/office/drawing/2014/main" id="{48A8DF2A-C508-4834-8978-A817AD3D7428}"/>
              </a:ext>
            </a:extLst>
          </p:cNvPr>
          <p:cNvSpPr>
            <a:spLocks noChangeAspect="1"/>
          </p:cNvSpPr>
          <p:nvPr/>
        </p:nvSpPr>
        <p:spPr>
          <a:xfrm>
            <a:off x="5420344" y="1956032"/>
            <a:ext cx="292827" cy="657153"/>
          </a:xfrm>
          <a:prstGeom prst="rightBracket">
            <a:avLst>
              <a:gd name="adj" fmla="val 112208"/>
            </a:avLst>
          </a:prstGeom>
          <a:ln w="444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20" name="Parentesi quadra chiusa 119">
            <a:extLst>
              <a:ext uri="{FF2B5EF4-FFF2-40B4-BE49-F238E27FC236}">
                <a16:creationId xmlns:a16="http://schemas.microsoft.com/office/drawing/2014/main" id="{73E5090C-C3C7-4695-8FDA-5CA092115122}"/>
              </a:ext>
            </a:extLst>
          </p:cNvPr>
          <p:cNvSpPr>
            <a:spLocks noChangeAspect="1"/>
          </p:cNvSpPr>
          <p:nvPr/>
        </p:nvSpPr>
        <p:spPr>
          <a:xfrm>
            <a:off x="5750643" y="1956032"/>
            <a:ext cx="292827" cy="657153"/>
          </a:xfrm>
          <a:prstGeom prst="rightBracket">
            <a:avLst>
              <a:gd name="adj" fmla="val 112208"/>
            </a:avLst>
          </a:prstGeom>
          <a:ln w="444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a:p>
        </p:txBody>
      </p:sp>
      <p:sp>
        <p:nvSpPr>
          <p:cNvPr id="121" name="CasellaDiTesto 120">
            <a:extLst>
              <a:ext uri="{FF2B5EF4-FFF2-40B4-BE49-F238E27FC236}">
                <a16:creationId xmlns:a16="http://schemas.microsoft.com/office/drawing/2014/main" id="{FA79C277-A9B0-4C3B-8466-DE4D2E8DA74C}"/>
              </a:ext>
            </a:extLst>
          </p:cNvPr>
          <p:cNvSpPr txBox="1"/>
          <p:nvPr/>
        </p:nvSpPr>
        <p:spPr>
          <a:xfrm>
            <a:off x="4995918" y="1547552"/>
            <a:ext cx="1172116" cy="369332"/>
          </a:xfrm>
          <a:prstGeom prst="rect">
            <a:avLst/>
          </a:prstGeom>
          <a:noFill/>
        </p:spPr>
        <p:txBody>
          <a:bodyPr wrap="none" rtlCol="0">
            <a:spAutoFit/>
          </a:bodyPr>
          <a:lstStyle/>
          <a:p>
            <a:r>
              <a:rPr lang="it-IT" dirty="0"/>
              <a:t>US Beam</a:t>
            </a:r>
          </a:p>
        </p:txBody>
      </p:sp>
      <p:sp>
        <p:nvSpPr>
          <p:cNvPr id="64" name="CasellaDiTesto 63">
            <a:extLst>
              <a:ext uri="{FF2B5EF4-FFF2-40B4-BE49-F238E27FC236}">
                <a16:creationId xmlns:a16="http://schemas.microsoft.com/office/drawing/2014/main" id="{F8D7A6C0-CE84-4BD3-A0C6-D04CBFA9747C}"/>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2298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1000" fill="hold"/>
                                        <p:tgtEl>
                                          <p:spTgt spid="58"/>
                                        </p:tgtEl>
                                        <p:attrNameLst>
                                          <p:attrName>style.color</p:attrName>
                                        </p:attrNameLst>
                                      </p:cBhvr>
                                      <p:to>
                                        <p:clrVal>
                                          <a:srgbClr val="FF0000"/>
                                        </p:clrVal>
                                      </p:to>
                                    </p:set>
                                    <p:set>
                                      <p:cBhvr>
                                        <p:cTn id="7" dur="1000" fill="hold"/>
                                        <p:tgtEl>
                                          <p:spTgt spid="58"/>
                                        </p:tgtEl>
                                        <p:attrNameLst>
                                          <p:attrName>fillcolor</p:attrName>
                                        </p:attrNameLst>
                                      </p:cBhvr>
                                      <p:to>
                                        <p:clrVal>
                                          <a:srgbClr val="FF0000"/>
                                        </p:clrVal>
                                      </p:to>
                                    </p:set>
                                    <p:set>
                                      <p:cBhvr>
                                        <p:cTn id="8" dur="1000" fill="hold"/>
                                        <p:tgtEl>
                                          <p:spTgt spid="58"/>
                                        </p:tgtEl>
                                        <p:attrNameLst>
                                          <p:attrName>fill.type</p:attrName>
                                        </p:attrNameLst>
                                      </p:cBhvr>
                                      <p:to>
                                        <p:strVal val="solid"/>
                                      </p:to>
                                    </p:set>
                                  </p:childTnLst>
                                </p:cTn>
                              </p:par>
                              <p:par>
                                <p:cTn id="9" presetID="26" presetClass="emph" presetSubtype="0" fill="hold" grpId="1" nodeType="withEffect">
                                  <p:stCondLst>
                                    <p:cond delay="0"/>
                                  </p:stCondLst>
                                  <p:iterate type="lt">
                                    <p:tmPct val="0"/>
                                  </p:iterate>
                                  <p:childTnLst>
                                    <p:animEffect transition="out" filter="fade">
                                      <p:cBhvr>
                                        <p:cTn id="10" dur="1000" tmFilter="0, 0; .2, .5; .8, .5; 1, 0"/>
                                        <p:tgtEl>
                                          <p:spTgt spid="58"/>
                                        </p:tgtEl>
                                      </p:cBhvr>
                                    </p:animEffect>
                                    <p:animScale>
                                      <p:cBhvr>
                                        <p:cTn id="11" dur="500" autoRev="1" fill="hold"/>
                                        <p:tgtEl>
                                          <p:spTgt spid="58"/>
                                        </p:tgtEl>
                                      </p:cBhvr>
                                      <p:by x="105000" y="105000"/>
                                    </p:animScale>
                                  </p:childTnLst>
                                </p:cTn>
                              </p:par>
                              <p:par>
                                <p:cTn id="12" presetID="16" presetClass="emph" presetSubtype="0" fill="hold" grpId="0" nodeType="withEffect">
                                  <p:stCondLst>
                                    <p:cond delay="0"/>
                                  </p:stCondLst>
                                  <p:iterate type="lt">
                                    <p:tmPct val="4000"/>
                                  </p:iterate>
                                  <p:childTnLst>
                                    <p:set>
                                      <p:cBhvr override="childStyle">
                                        <p:cTn id="13" dur="1000" fill="hold"/>
                                        <p:tgtEl>
                                          <p:spTgt spid="63"/>
                                        </p:tgtEl>
                                        <p:attrNameLst>
                                          <p:attrName>style.color</p:attrName>
                                        </p:attrNameLst>
                                      </p:cBhvr>
                                      <p:to>
                                        <p:clrVal>
                                          <a:srgbClr val="FF0000"/>
                                        </p:clrVal>
                                      </p:to>
                                    </p:set>
                                    <p:set>
                                      <p:cBhvr>
                                        <p:cTn id="14" dur="1000" fill="hold"/>
                                        <p:tgtEl>
                                          <p:spTgt spid="63"/>
                                        </p:tgtEl>
                                        <p:attrNameLst>
                                          <p:attrName>fillcolor</p:attrName>
                                        </p:attrNameLst>
                                      </p:cBhvr>
                                      <p:to>
                                        <p:clrVal>
                                          <a:srgbClr val="FF0000"/>
                                        </p:clrVal>
                                      </p:to>
                                    </p:set>
                                    <p:set>
                                      <p:cBhvr>
                                        <p:cTn id="15" dur="1000" fill="hold"/>
                                        <p:tgtEl>
                                          <p:spTgt spid="63"/>
                                        </p:tgtEl>
                                        <p:attrNameLst>
                                          <p:attrName>fill.type</p:attrName>
                                        </p:attrNameLst>
                                      </p:cBhvr>
                                      <p:to>
                                        <p:strVal val="solid"/>
                                      </p:to>
                                    </p:set>
                                  </p:childTnLst>
                                </p:cTn>
                              </p:par>
                              <p:par>
                                <p:cTn id="16" presetID="26" presetClass="emph" presetSubtype="0" fill="hold" grpId="1" nodeType="withEffect">
                                  <p:stCondLst>
                                    <p:cond delay="0"/>
                                  </p:stCondLst>
                                  <p:iterate type="lt">
                                    <p:tmPct val="0"/>
                                  </p:iterate>
                                  <p:childTnLst>
                                    <p:animEffect transition="out" filter="fade">
                                      <p:cBhvr>
                                        <p:cTn id="17" dur="1000" tmFilter="0, 0; .2, .5; .8, .5; 1, 0"/>
                                        <p:tgtEl>
                                          <p:spTgt spid="63"/>
                                        </p:tgtEl>
                                      </p:cBhvr>
                                    </p:animEffect>
                                    <p:animScale>
                                      <p:cBhvr>
                                        <p:cTn id="18" dur="500" autoRev="1" fill="hold"/>
                                        <p:tgtEl>
                                          <p:spTgt spid="63"/>
                                        </p:tgtEl>
                                      </p:cBhvr>
                                      <p:by x="105000" y="105000"/>
                                    </p:animScale>
                                  </p:childTnLst>
                                </p:cTn>
                              </p:par>
                              <p:par>
                                <p:cTn id="19" presetID="16" presetClass="emph" presetSubtype="0" fill="hold" grpId="0" nodeType="withEffect">
                                  <p:stCondLst>
                                    <p:cond delay="0"/>
                                  </p:stCondLst>
                                  <p:iterate type="lt">
                                    <p:tmPct val="4000"/>
                                  </p:iterate>
                                  <p:childTnLst>
                                    <p:set>
                                      <p:cBhvr override="childStyle">
                                        <p:cTn id="20" dur="1000" fill="hold"/>
                                        <p:tgtEl>
                                          <p:spTgt spid="115"/>
                                        </p:tgtEl>
                                        <p:attrNameLst>
                                          <p:attrName>style.color</p:attrName>
                                        </p:attrNameLst>
                                      </p:cBhvr>
                                      <p:to>
                                        <p:clrVal>
                                          <a:srgbClr val="FF0000"/>
                                        </p:clrVal>
                                      </p:to>
                                    </p:set>
                                    <p:set>
                                      <p:cBhvr>
                                        <p:cTn id="21" dur="1000" fill="hold"/>
                                        <p:tgtEl>
                                          <p:spTgt spid="115"/>
                                        </p:tgtEl>
                                        <p:attrNameLst>
                                          <p:attrName>fillcolor</p:attrName>
                                        </p:attrNameLst>
                                      </p:cBhvr>
                                      <p:to>
                                        <p:clrVal>
                                          <a:srgbClr val="FF0000"/>
                                        </p:clrVal>
                                      </p:to>
                                    </p:set>
                                    <p:set>
                                      <p:cBhvr>
                                        <p:cTn id="22" dur="1000" fill="hold"/>
                                        <p:tgtEl>
                                          <p:spTgt spid="115"/>
                                        </p:tgtEl>
                                        <p:attrNameLst>
                                          <p:attrName>fill.type</p:attrName>
                                        </p:attrNameLst>
                                      </p:cBhvr>
                                      <p:to>
                                        <p:strVal val="solid"/>
                                      </p:to>
                                    </p:set>
                                  </p:childTnLst>
                                </p:cTn>
                              </p:par>
                              <p:par>
                                <p:cTn id="23" presetID="26" presetClass="emph" presetSubtype="0" fill="hold" grpId="1" nodeType="withEffect">
                                  <p:stCondLst>
                                    <p:cond delay="0"/>
                                  </p:stCondLst>
                                  <p:iterate type="lt">
                                    <p:tmPct val="0"/>
                                  </p:iterate>
                                  <p:childTnLst>
                                    <p:animEffect transition="out" filter="fade">
                                      <p:cBhvr>
                                        <p:cTn id="24" dur="1000" tmFilter="0, 0; .2, .5; .8, .5; 1, 0"/>
                                        <p:tgtEl>
                                          <p:spTgt spid="115"/>
                                        </p:tgtEl>
                                      </p:cBhvr>
                                    </p:animEffect>
                                    <p:animScale>
                                      <p:cBhvr>
                                        <p:cTn id="25" dur="500" autoRev="1" fill="hold"/>
                                        <p:tgtEl>
                                          <p:spTgt spid="115"/>
                                        </p:tgtEl>
                                      </p:cBhvr>
                                      <p:by x="105000" y="105000"/>
                                    </p:animScale>
                                  </p:childTnLst>
                                </p:cTn>
                              </p:par>
                              <p:par>
                                <p:cTn id="26" presetID="16" presetClass="emph" presetSubtype="0" fill="hold" grpId="0" nodeType="withEffect">
                                  <p:stCondLst>
                                    <p:cond delay="0"/>
                                  </p:stCondLst>
                                  <p:iterate type="lt">
                                    <p:tmPct val="4000"/>
                                  </p:iterate>
                                  <p:childTnLst>
                                    <p:set>
                                      <p:cBhvr override="childStyle">
                                        <p:cTn id="27" dur="1000" fill="hold"/>
                                        <p:tgtEl>
                                          <p:spTgt spid="70"/>
                                        </p:tgtEl>
                                        <p:attrNameLst>
                                          <p:attrName>style.color</p:attrName>
                                        </p:attrNameLst>
                                      </p:cBhvr>
                                      <p:to>
                                        <p:clrVal>
                                          <a:srgbClr val="FF0000"/>
                                        </p:clrVal>
                                      </p:to>
                                    </p:set>
                                    <p:set>
                                      <p:cBhvr>
                                        <p:cTn id="28" dur="1000" fill="hold"/>
                                        <p:tgtEl>
                                          <p:spTgt spid="70"/>
                                        </p:tgtEl>
                                        <p:attrNameLst>
                                          <p:attrName>fillcolor</p:attrName>
                                        </p:attrNameLst>
                                      </p:cBhvr>
                                      <p:to>
                                        <p:clrVal>
                                          <a:srgbClr val="FF0000"/>
                                        </p:clrVal>
                                      </p:to>
                                    </p:set>
                                    <p:set>
                                      <p:cBhvr>
                                        <p:cTn id="29" dur="1000" fill="hold"/>
                                        <p:tgtEl>
                                          <p:spTgt spid="70"/>
                                        </p:tgtEl>
                                        <p:attrNameLst>
                                          <p:attrName>fill.type</p:attrName>
                                        </p:attrNameLst>
                                      </p:cBhvr>
                                      <p:to>
                                        <p:strVal val="solid"/>
                                      </p:to>
                                    </p:set>
                                  </p:childTnLst>
                                </p:cTn>
                              </p:par>
                              <p:par>
                                <p:cTn id="30" presetID="26" presetClass="emph" presetSubtype="0" fill="hold" grpId="1" nodeType="withEffect">
                                  <p:stCondLst>
                                    <p:cond delay="0"/>
                                  </p:stCondLst>
                                  <p:iterate type="lt">
                                    <p:tmPct val="0"/>
                                  </p:iterate>
                                  <p:childTnLst>
                                    <p:animEffect transition="out" filter="fade">
                                      <p:cBhvr>
                                        <p:cTn id="31" dur="1000" tmFilter="0, 0; .2, .5; .8, .5; 1, 0"/>
                                        <p:tgtEl>
                                          <p:spTgt spid="70"/>
                                        </p:tgtEl>
                                      </p:cBhvr>
                                    </p:animEffect>
                                    <p:animScale>
                                      <p:cBhvr>
                                        <p:cTn id="32" dur="500" autoRev="1" fill="hold"/>
                                        <p:tgtEl>
                                          <p:spTgt spid="70"/>
                                        </p:tgtEl>
                                      </p:cBhvr>
                                      <p:by x="105000" y="105000"/>
                                    </p:animScale>
                                  </p:childTnLst>
                                </p:cTn>
                              </p:par>
                            </p:childTnLst>
                          </p:cTn>
                        </p:par>
                      </p:childTnLst>
                    </p:cTn>
                  </p:par>
                  <p:par>
                    <p:cTn id="33" fill="hold">
                      <p:stCondLst>
                        <p:cond delay="indefinite"/>
                      </p:stCondLst>
                      <p:childTnLst>
                        <p:par>
                          <p:cTn id="34" fill="hold">
                            <p:stCondLst>
                              <p:cond delay="0"/>
                            </p:stCondLst>
                            <p:childTnLst>
                              <p:par>
                                <p:cTn id="35" presetID="7" presetClass="emph" presetSubtype="2" fill="hold" nodeType="clickEffect">
                                  <p:stCondLst>
                                    <p:cond delay="0"/>
                                  </p:stCondLst>
                                  <p:childTnLst>
                                    <p:animClr clrSpc="rgb" dir="cw">
                                      <p:cBhvr>
                                        <p:cTn id="36" dur="1000" fill="hold"/>
                                        <p:tgtEl>
                                          <p:spTgt spid="71"/>
                                        </p:tgtEl>
                                        <p:attrNameLst>
                                          <p:attrName>stroke.color</p:attrName>
                                        </p:attrNameLst>
                                      </p:cBhvr>
                                      <p:to>
                                        <a:srgbClr val="FF0000"/>
                                      </p:to>
                                    </p:animClr>
                                    <p:set>
                                      <p:cBhvr>
                                        <p:cTn id="37" dur="1000" fill="hold"/>
                                        <p:tgtEl>
                                          <p:spTgt spid="71"/>
                                        </p:tgtEl>
                                        <p:attrNameLst>
                                          <p:attrName>stroke.on</p:attrName>
                                        </p:attrNameLst>
                                      </p:cBhvr>
                                      <p:to>
                                        <p:strVal val="true"/>
                                      </p:to>
                                    </p:set>
                                  </p:childTnLst>
                                </p:cTn>
                              </p:par>
                              <p:par>
                                <p:cTn id="38" presetID="26" presetClass="emph" presetSubtype="0" fill="hold" grpId="0" nodeType="withEffect">
                                  <p:stCondLst>
                                    <p:cond delay="0"/>
                                  </p:stCondLst>
                                  <p:childTnLst>
                                    <p:animEffect transition="out" filter="fade">
                                      <p:cBhvr>
                                        <p:cTn id="39" dur="1000" tmFilter="0, 0; .2, .5; .8, .5; 1, 0"/>
                                        <p:tgtEl>
                                          <p:spTgt spid="71"/>
                                        </p:tgtEl>
                                      </p:cBhvr>
                                    </p:animEffect>
                                    <p:animScale>
                                      <p:cBhvr>
                                        <p:cTn id="40" dur="500" autoRev="1" fill="hold"/>
                                        <p:tgtEl>
                                          <p:spTgt spid="71"/>
                                        </p:tgtEl>
                                      </p:cBhvr>
                                      <p:by x="105000" y="105000"/>
                                    </p:animScale>
                                  </p:childTnLst>
                                </p:cTn>
                              </p:par>
                              <p:par>
                                <p:cTn id="41" presetID="7" presetClass="emph" presetSubtype="2" fill="hold" nodeType="withEffect">
                                  <p:stCondLst>
                                    <p:cond delay="0"/>
                                  </p:stCondLst>
                                  <p:childTnLst>
                                    <p:animClr clrSpc="rgb" dir="cw">
                                      <p:cBhvr>
                                        <p:cTn id="42" dur="1000" fill="hold"/>
                                        <p:tgtEl>
                                          <p:spTgt spid="80"/>
                                        </p:tgtEl>
                                        <p:attrNameLst>
                                          <p:attrName>stroke.color</p:attrName>
                                        </p:attrNameLst>
                                      </p:cBhvr>
                                      <p:to>
                                        <a:srgbClr val="FF0000"/>
                                      </p:to>
                                    </p:animClr>
                                    <p:set>
                                      <p:cBhvr>
                                        <p:cTn id="43" dur="1000" fill="hold"/>
                                        <p:tgtEl>
                                          <p:spTgt spid="80"/>
                                        </p:tgtEl>
                                        <p:attrNameLst>
                                          <p:attrName>stroke.on</p:attrName>
                                        </p:attrNameLst>
                                      </p:cBhvr>
                                      <p:to>
                                        <p:strVal val="true"/>
                                      </p:to>
                                    </p:set>
                                  </p:childTnLst>
                                </p:cTn>
                              </p:par>
                              <p:par>
                                <p:cTn id="44" presetID="26" presetClass="emph" presetSubtype="0" fill="hold" grpId="0" nodeType="withEffect">
                                  <p:stCondLst>
                                    <p:cond delay="0"/>
                                  </p:stCondLst>
                                  <p:childTnLst>
                                    <p:animEffect transition="out" filter="fade">
                                      <p:cBhvr>
                                        <p:cTn id="45" dur="1000" tmFilter="0, 0; .2, .5; .8, .5; 1, 0"/>
                                        <p:tgtEl>
                                          <p:spTgt spid="80"/>
                                        </p:tgtEl>
                                      </p:cBhvr>
                                    </p:animEffect>
                                    <p:animScale>
                                      <p:cBhvr>
                                        <p:cTn id="46" dur="500" autoRev="1" fill="hold"/>
                                        <p:tgtEl>
                                          <p:spTgt spid="8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8" grpId="1"/>
      <p:bldP spid="63" grpId="0"/>
      <p:bldP spid="63" grpId="1"/>
      <p:bldP spid="70" grpId="0"/>
      <p:bldP spid="70" grpId="1"/>
      <p:bldP spid="71" grpId="0" animBg="1"/>
      <p:bldP spid="80" grpId="0" animBg="1"/>
      <p:bldP spid="115" grpId="0"/>
      <p:bldP spid="115"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11" name="Rettangolo con angoli arrotondati 110">
            <a:extLst>
              <a:ext uri="{FF2B5EF4-FFF2-40B4-BE49-F238E27FC236}">
                <a16:creationId xmlns:a16="http://schemas.microsoft.com/office/drawing/2014/main" id="{873E136B-AF7E-4A08-BD82-8A95395A37E9}"/>
              </a:ext>
            </a:extLst>
          </p:cNvPr>
          <p:cNvSpPr/>
          <p:nvPr/>
        </p:nvSpPr>
        <p:spPr>
          <a:xfrm>
            <a:off x="3124200" y="1269062"/>
            <a:ext cx="1600200" cy="691581"/>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2" name="Rettangolo con angoli arrotondati 111">
            <a:extLst>
              <a:ext uri="{FF2B5EF4-FFF2-40B4-BE49-F238E27FC236}">
                <a16:creationId xmlns:a16="http://schemas.microsoft.com/office/drawing/2014/main" id="{ECD52F8C-0BF1-4A26-B9FC-D00869A85383}"/>
              </a:ext>
            </a:extLst>
          </p:cNvPr>
          <p:cNvSpPr/>
          <p:nvPr/>
        </p:nvSpPr>
        <p:spPr>
          <a:xfrm>
            <a:off x="3115772" y="3357364"/>
            <a:ext cx="1600200" cy="691581"/>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6" name="CasellaDiTesto 85">
            <a:extLst>
              <a:ext uri="{FF2B5EF4-FFF2-40B4-BE49-F238E27FC236}">
                <a16:creationId xmlns:a16="http://schemas.microsoft.com/office/drawing/2014/main" id="{FF8BBF93-3EF8-46EE-A3FF-CE6FF97BD213}"/>
              </a:ext>
            </a:extLst>
          </p:cNvPr>
          <p:cNvSpPr txBox="1"/>
          <p:nvPr/>
        </p:nvSpPr>
        <p:spPr>
          <a:xfrm>
            <a:off x="3115772" y="3336807"/>
            <a:ext cx="1749305" cy="707886"/>
          </a:xfrm>
          <a:prstGeom prst="rect">
            <a:avLst/>
          </a:prstGeom>
          <a:noFill/>
        </p:spPr>
        <p:txBody>
          <a:bodyPr wrap="square" rtlCol="0">
            <a:spAutoFit/>
          </a:bodyPr>
          <a:lstStyle/>
          <a:p>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Opti 256</a:t>
            </a:r>
          </a:p>
          <a:p>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Tuk Spiral 256</a:t>
            </a:r>
          </a:p>
        </p:txBody>
      </p:sp>
      <p:sp>
        <p:nvSpPr>
          <p:cNvPr id="54" name="CasellaDiTesto 53">
            <a:extLst>
              <a:ext uri="{FF2B5EF4-FFF2-40B4-BE49-F238E27FC236}">
                <a16:creationId xmlns:a16="http://schemas.microsoft.com/office/drawing/2014/main" id="{BE6008A4-E4F1-4B03-8AFB-CCD68FF11076}"/>
              </a:ext>
            </a:extLst>
          </p:cNvPr>
          <p:cNvSpPr txBox="1"/>
          <p:nvPr/>
        </p:nvSpPr>
        <p:spPr>
          <a:xfrm>
            <a:off x="3134955" y="1262295"/>
            <a:ext cx="1730122" cy="707886"/>
          </a:xfrm>
          <a:prstGeom prst="rect">
            <a:avLst/>
          </a:prstGeom>
          <a:noFill/>
        </p:spPr>
        <p:txBody>
          <a:bodyPr wrap="square" rtlCol="0">
            <a:spAutoFit/>
          </a:bodyPr>
          <a:lstStyle/>
          <a:p>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Vermon 1024 (riferimento)</a:t>
            </a:r>
          </a:p>
        </p:txBody>
      </p:sp>
      <p:sp>
        <p:nvSpPr>
          <p:cNvPr id="113" name="Rettangolo con angoli arrotondati 112">
            <a:extLst>
              <a:ext uri="{FF2B5EF4-FFF2-40B4-BE49-F238E27FC236}">
                <a16:creationId xmlns:a16="http://schemas.microsoft.com/office/drawing/2014/main" id="{89066AB7-16A6-42F7-AD61-EA97C38F998F}"/>
              </a:ext>
            </a:extLst>
          </p:cNvPr>
          <p:cNvSpPr/>
          <p:nvPr/>
        </p:nvSpPr>
        <p:spPr>
          <a:xfrm>
            <a:off x="3168072" y="5423700"/>
            <a:ext cx="1600200" cy="691581"/>
          </a:xfrm>
          <a:prstGeom prst="roundRect">
            <a:avLst/>
          </a:prstGeom>
          <a:solidFill>
            <a:srgbClr val="DEEBF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7" name="CasellaDiTesto 86">
            <a:extLst>
              <a:ext uri="{FF2B5EF4-FFF2-40B4-BE49-F238E27FC236}">
                <a16:creationId xmlns:a16="http://schemas.microsoft.com/office/drawing/2014/main" id="{5C5FB0A4-AAAC-4801-9ABD-C4FE25A79A6D}"/>
              </a:ext>
            </a:extLst>
          </p:cNvPr>
          <p:cNvSpPr txBox="1"/>
          <p:nvPr/>
        </p:nvSpPr>
        <p:spPr>
          <a:xfrm>
            <a:off x="3289773" y="5427953"/>
            <a:ext cx="2013175" cy="707886"/>
          </a:xfrm>
          <a:prstGeom prst="rect">
            <a:avLst/>
          </a:prstGeom>
          <a:noFill/>
        </p:spPr>
        <p:txBody>
          <a:bodyPr wrap="square" rtlCol="0">
            <a:spAutoFit/>
          </a:bodyPr>
          <a:lstStyle/>
          <a:p>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Spiral Piezo</a:t>
            </a:r>
          </a:p>
          <a:p>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Spiral CMUT</a:t>
            </a:r>
          </a:p>
        </p:txBody>
      </p:sp>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Setup di simulazione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4</a:t>
            </a:r>
          </a:p>
        </p:txBody>
      </p:sp>
      <p:sp>
        <p:nvSpPr>
          <p:cNvPr id="2" name="CasellaDiTesto 1">
            <a:extLst>
              <a:ext uri="{FF2B5EF4-FFF2-40B4-BE49-F238E27FC236}">
                <a16:creationId xmlns:a16="http://schemas.microsoft.com/office/drawing/2014/main" id="{C789FB7F-B125-442A-8B85-D635B7E9CECE}"/>
              </a:ext>
            </a:extLst>
          </p:cNvPr>
          <p:cNvSpPr txBox="1">
            <a:spLocks noChangeAspect="1"/>
          </p:cNvSpPr>
          <p:nvPr/>
        </p:nvSpPr>
        <p:spPr>
          <a:xfrm>
            <a:off x="125412" y="868952"/>
            <a:ext cx="1849355" cy="400110"/>
          </a:xfrm>
          <a:prstGeom prst="rect">
            <a:avLst/>
          </a:prstGeom>
          <a:noFill/>
        </p:spPr>
        <p:txBody>
          <a:bodyPr wrap="square" rtlCol="0">
            <a:spAutoFit/>
          </a:bodyPr>
          <a:lstStyle/>
          <a:p>
            <a:pPr algn="ctr"/>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Sonde simulate:</a:t>
            </a:r>
          </a:p>
        </p:txBody>
      </p:sp>
      <p:sp>
        <p:nvSpPr>
          <p:cNvPr id="8" name="CasellaDiTesto 7">
            <a:extLst>
              <a:ext uri="{FF2B5EF4-FFF2-40B4-BE49-F238E27FC236}">
                <a16:creationId xmlns:a16="http://schemas.microsoft.com/office/drawing/2014/main" id="{81F3BDCE-A1F8-46B5-83BA-E19FCAE6495B}"/>
              </a:ext>
            </a:extLst>
          </p:cNvPr>
          <p:cNvSpPr txBox="1"/>
          <p:nvPr/>
        </p:nvSpPr>
        <p:spPr>
          <a:xfrm>
            <a:off x="6506082" y="3503099"/>
            <a:ext cx="2450767" cy="400110"/>
          </a:xfrm>
          <a:prstGeom prst="rect">
            <a:avLst/>
          </a:prstGeom>
          <a:noFill/>
        </p:spPr>
        <p:txBody>
          <a:bodyPr wrap="square" rtlCol="0">
            <a:spAutoFit/>
          </a:bodyPr>
          <a:lstStyle/>
          <a:p>
            <a:pPr algn="ctr"/>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9 angoli di steering</a:t>
            </a:r>
          </a:p>
        </p:txBody>
      </p:sp>
      <p:sp>
        <p:nvSpPr>
          <p:cNvPr id="5" name="CasellaDiTesto 4">
            <a:extLst>
              <a:ext uri="{FF2B5EF4-FFF2-40B4-BE49-F238E27FC236}">
                <a16:creationId xmlns:a16="http://schemas.microsoft.com/office/drawing/2014/main" id="{7BE0D579-212E-4BAB-B1E3-A9D5DEF7FE90}"/>
              </a:ext>
            </a:extLst>
          </p:cNvPr>
          <p:cNvSpPr txBox="1"/>
          <p:nvPr/>
        </p:nvSpPr>
        <p:spPr>
          <a:xfrm>
            <a:off x="149288" y="1254510"/>
            <a:ext cx="1582484" cy="400110"/>
          </a:xfrm>
          <a:prstGeom prst="rect">
            <a:avLst/>
          </a:prstGeom>
          <a:noFill/>
        </p:spPr>
        <p:txBody>
          <a:bodyPr wrap="none" rtlCol="0">
            <a:spAutoFit/>
          </a:bodyPr>
          <a:lstStyle/>
          <a:p>
            <a:pPr marL="285750" indent="-285750">
              <a:buFont typeface="Arial" panose="020B0604020202020204" pitchFamily="34" charset="0"/>
              <a:buChar char="•"/>
            </a:pPr>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Sonde full:</a:t>
            </a:r>
          </a:p>
        </p:txBody>
      </p:sp>
      <p:sp>
        <p:nvSpPr>
          <p:cNvPr id="56" name="CasellaDiTesto 55">
            <a:extLst>
              <a:ext uri="{FF2B5EF4-FFF2-40B4-BE49-F238E27FC236}">
                <a16:creationId xmlns:a16="http://schemas.microsoft.com/office/drawing/2014/main" id="{C8A92EEF-79BB-48F5-8292-AA399F5CF798}"/>
              </a:ext>
            </a:extLst>
          </p:cNvPr>
          <p:cNvSpPr txBox="1"/>
          <p:nvPr/>
        </p:nvSpPr>
        <p:spPr>
          <a:xfrm>
            <a:off x="147628" y="3451552"/>
            <a:ext cx="1924373" cy="400110"/>
          </a:xfrm>
          <a:prstGeom prst="rect">
            <a:avLst/>
          </a:prstGeom>
          <a:noFill/>
        </p:spPr>
        <p:txBody>
          <a:bodyPr wrap="none" rtlCol="0">
            <a:spAutoFit/>
          </a:bodyPr>
          <a:lstStyle/>
          <a:p>
            <a:pPr marL="285750" indent="-285750">
              <a:buFont typeface="Arial" panose="020B0604020202020204" pitchFamily="34" charset="0"/>
              <a:buChar char="•"/>
            </a:pPr>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Sonde sparse:</a:t>
            </a:r>
          </a:p>
        </p:txBody>
      </p:sp>
      <p:sp>
        <p:nvSpPr>
          <p:cNvPr id="43" name="Freccia a destra 42">
            <a:extLst>
              <a:ext uri="{FF2B5EF4-FFF2-40B4-BE49-F238E27FC236}">
                <a16:creationId xmlns:a16="http://schemas.microsoft.com/office/drawing/2014/main" id="{4328E3F4-B2A2-4F21-A1CF-4AF8E4B6E812}"/>
              </a:ext>
            </a:extLst>
          </p:cNvPr>
          <p:cNvSpPr/>
          <p:nvPr/>
        </p:nvSpPr>
        <p:spPr>
          <a:xfrm>
            <a:off x="2250618" y="1284852"/>
            <a:ext cx="350678" cy="339425"/>
          </a:xfrm>
          <a:prstGeom prst="rightArrow">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latin typeface="Calibri" panose="020F0502020204030204" pitchFamily="34" charset="0"/>
              <a:cs typeface="Calibri" panose="020F0502020204030204" pitchFamily="34" charset="0"/>
            </a:endParaRPr>
          </a:p>
        </p:txBody>
      </p:sp>
      <p:pic>
        <p:nvPicPr>
          <p:cNvPr id="58" name="Immagine 57" descr="Immagine che contiene testo, mappa&#10;&#10;Descrizione generata automaticamente">
            <a:extLst>
              <a:ext uri="{FF2B5EF4-FFF2-40B4-BE49-F238E27FC236}">
                <a16:creationId xmlns:a16="http://schemas.microsoft.com/office/drawing/2014/main" id="{C02339AC-47A2-41F5-B376-921747887508}"/>
              </a:ext>
            </a:extLst>
          </p:cNvPr>
          <p:cNvPicPr>
            <a:picLocks noChangeAspect="1"/>
          </p:cNvPicPr>
          <p:nvPr/>
        </p:nvPicPr>
        <p:blipFill rotWithShape="1">
          <a:blip r:embed="rId4">
            <a:extLst>
              <a:ext uri="{28A0092B-C50C-407E-A947-70E740481C1C}">
                <a14:useLocalDpi xmlns:a14="http://schemas.microsoft.com/office/drawing/2010/main" val="0"/>
              </a:ext>
            </a:extLst>
          </a:blip>
          <a:srcRect l="2377" t="-712" r="64477" b="712"/>
          <a:stretch/>
        </p:blipFill>
        <p:spPr>
          <a:xfrm>
            <a:off x="224595" y="1650055"/>
            <a:ext cx="1730122" cy="1783080"/>
          </a:xfrm>
          <a:prstGeom prst="rect">
            <a:avLst/>
          </a:prstGeom>
        </p:spPr>
      </p:pic>
      <p:sp>
        <p:nvSpPr>
          <p:cNvPr id="61" name="Freccia a destra 60">
            <a:extLst>
              <a:ext uri="{FF2B5EF4-FFF2-40B4-BE49-F238E27FC236}">
                <a16:creationId xmlns:a16="http://schemas.microsoft.com/office/drawing/2014/main" id="{9B0A54CA-5F14-40F5-A80B-D0DC6F152FBF}"/>
              </a:ext>
            </a:extLst>
          </p:cNvPr>
          <p:cNvSpPr/>
          <p:nvPr/>
        </p:nvSpPr>
        <p:spPr>
          <a:xfrm>
            <a:off x="2250618" y="3481894"/>
            <a:ext cx="350678" cy="339425"/>
          </a:xfrm>
          <a:prstGeom prst="rightArrow">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latin typeface="Calibri" panose="020F0502020204030204" pitchFamily="34" charset="0"/>
              <a:cs typeface="Calibri" panose="020F0502020204030204" pitchFamily="34" charset="0"/>
            </a:endParaRPr>
          </a:p>
        </p:txBody>
      </p:sp>
      <p:pic>
        <p:nvPicPr>
          <p:cNvPr id="63" name="Immagine 62" descr="Immagine che contiene testo, mappa&#10;&#10;Descrizione generata automaticamente">
            <a:extLst>
              <a:ext uri="{FF2B5EF4-FFF2-40B4-BE49-F238E27FC236}">
                <a16:creationId xmlns:a16="http://schemas.microsoft.com/office/drawing/2014/main" id="{CAB4636B-7F0D-43F2-B132-842624A15D8E}"/>
              </a:ext>
            </a:extLst>
          </p:cNvPr>
          <p:cNvPicPr>
            <a:picLocks noChangeAspect="1"/>
          </p:cNvPicPr>
          <p:nvPr/>
        </p:nvPicPr>
        <p:blipFill rotWithShape="1">
          <a:blip r:embed="rId4">
            <a:extLst>
              <a:ext uri="{28A0092B-C50C-407E-A947-70E740481C1C}">
                <a14:useLocalDpi xmlns:a14="http://schemas.microsoft.com/office/drawing/2010/main" val="0"/>
              </a:ext>
            </a:extLst>
          </a:blip>
          <a:srcRect l="67420"/>
          <a:stretch/>
        </p:blipFill>
        <p:spPr>
          <a:xfrm>
            <a:off x="62944" y="3844291"/>
            <a:ext cx="1700578" cy="1783080"/>
          </a:xfrm>
          <a:prstGeom prst="rect">
            <a:avLst/>
          </a:prstGeom>
        </p:spPr>
      </p:pic>
      <p:pic>
        <p:nvPicPr>
          <p:cNvPr id="52" name="Immagine 51" descr="Immagine che contiene oggetto&#10;&#10;Descrizione generata automaticamente">
            <a:extLst>
              <a:ext uri="{FF2B5EF4-FFF2-40B4-BE49-F238E27FC236}">
                <a16:creationId xmlns:a16="http://schemas.microsoft.com/office/drawing/2014/main" id="{8CFA4C27-DEBF-4FEE-9B54-8675FC04E42F}"/>
              </a:ext>
            </a:extLst>
          </p:cNvPr>
          <p:cNvPicPr>
            <a:picLocks noChangeAspect="1"/>
          </p:cNvPicPr>
          <p:nvPr/>
        </p:nvPicPr>
        <p:blipFill rotWithShape="1">
          <a:blip r:embed="rId5">
            <a:extLst>
              <a:ext uri="{28A0092B-C50C-407E-A947-70E740481C1C}">
                <a14:useLocalDpi xmlns:a14="http://schemas.microsoft.com/office/drawing/2010/main" val="0"/>
              </a:ext>
            </a:extLst>
          </a:blip>
          <a:srcRect l="51192"/>
          <a:stretch/>
        </p:blipFill>
        <p:spPr>
          <a:xfrm>
            <a:off x="6692364" y="4086995"/>
            <a:ext cx="2227041" cy="1682496"/>
          </a:xfrm>
          <a:prstGeom prst="rect">
            <a:avLst/>
          </a:prstGeom>
        </p:spPr>
      </p:pic>
      <p:sp>
        <p:nvSpPr>
          <p:cNvPr id="53" name="Rettangolo 52">
            <a:extLst>
              <a:ext uri="{FF2B5EF4-FFF2-40B4-BE49-F238E27FC236}">
                <a16:creationId xmlns:a16="http://schemas.microsoft.com/office/drawing/2014/main" id="{71095F3E-A2B9-4B0A-B284-59F329CB8CD4}"/>
              </a:ext>
            </a:extLst>
          </p:cNvPr>
          <p:cNvSpPr/>
          <p:nvPr/>
        </p:nvSpPr>
        <p:spPr>
          <a:xfrm>
            <a:off x="6687003" y="4086995"/>
            <a:ext cx="2227041" cy="16824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18" name="Connettore a gomito 117">
            <a:extLst>
              <a:ext uri="{FF2B5EF4-FFF2-40B4-BE49-F238E27FC236}">
                <a16:creationId xmlns:a16="http://schemas.microsoft.com/office/drawing/2014/main" id="{07B34141-C983-4042-B98C-8F83A60CE492}"/>
              </a:ext>
            </a:extLst>
          </p:cNvPr>
          <p:cNvCxnSpPr>
            <a:cxnSpLocks/>
            <a:stCxn id="111" idx="3"/>
            <a:endCxn id="8" idx="1"/>
          </p:cNvCxnSpPr>
          <p:nvPr/>
        </p:nvCxnSpPr>
        <p:spPr>
          <a:xfrm>
            <a:off x="4724400" y="1614853"/>
            <a:ext cx="1781682" cy="2088301"/>
          </a:xfrm>
          <a:prstGeom prst="bentConnector3">
            <a:avLst>
              <a:gd name="adj1" fmla="val 50855"/>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Connettore a gomito 121">
            <a:extLst>
              <a:ext uri="{FF2B5EF4-FFF2-40B4-BE49-F238E27FC236}">
                <a16:creationId xmlns:a16="http://schemas.microsoft.com/office/drawing/2014/main" id="{B993B13B-80B2-42E0-A1FF-C0AD4E44B99E}"/>
              </a:ext>
            </a:extLst>
          </p:cNvPr>
          <p:cNvCxnSpPr>
            <a:cxnSpLocks/>
          </p:cNvCxnSpPr>
          <p:nvPr/>
        </p:nvCxnSpPr>
        <p:spPr>
          <a:xfrm rot="5400000" flipH="1" flipV="1">
            <a:off x="4155702" y="4326470"/>
            <a:ext cx="2092016" cy="845385"/>
          </a:xfrm>
          <a:prstGeom prst="bentConnector3">
            <a:avLst>
              <a:gd name="adj1" fmla="val -267"/>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Connettore diritto 43">
            <a:extLst>
              <a:ext uri="{FF2B5EF4-FFF2-40B4-BE49-F238E27FC236}">
                <a16:creationId xmlns:a16="http://schemas.microsoft.com/office/drawing/2014/main" id="{E8B40BD8-1F90-43C7-8B9E-2A33D18C9DEC}"/>
              </a:ext>
            </a:extLst>
          </p:cNvPr>
          <p:cNvCxnSpPr/>
          <p:nvPr/>
        </p:nvCxnSpPr>
        <p:spPr>
          <a:xfrm>
            <a:off x="4724400" y="3703154"/>
            <a:ext cx="9000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CasellaDiTesto 59">
            <a:extLst>
              <a:ext uri="{FF2B5EF4-FFF2-40B4-BE49-F238E27FC236}">
                <a16:creationId xmlns:a16="http://schemas.microsoft.com/office/drawing/2014/main" id="{52FC287E-432B-4B71-B6CF-95DD715BBA89}"/>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7871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fade">
                                      <p:cBhvr>
                                        <p:cTn id="13" dur="500"/>
                                        <p:tgtEl>
                                          <p:spTgt spid="111"/>
                                        </p:tgtEl>
                                      </p:cBhvr>
                                    </p:animEffect>
                                  </p:childTnLst>
                                </p:cTn>
                              </p:par>
                              <p:par>
                                <p:cTn id="14" presetID="10" presetClass="entr" presetSubtype="0" fill="hold" nodeType="with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12"/>
                                        </p:tgtEl>
                                        <p:attrNameLst>
                                          <p:attrName>style.visibility</p:attrName>
                                        </p:attrNameLst>
                                      </p:cBhvr>
                                      <p:to>
                                        <p:strVal val="visible"/>
                                      </p:to>
                                    </p:set>
                                    <p:animEffect transition="in" filter="fade">
                                      <p:cBhvr>
                                        <p:cTn id="21" dur="500"/>
                                        <p:tgtEl>
                                          <p:spTgt spid="1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fade">
                                      <p:cBhvr>
                                        <p:cTn id="24" dur="500"/>
                                        <p:tgtEl>
                                          <p:spTgt spid="61"/>
                                        </p:tgtEl>
                                      </p:cBhvr>
                                    </p:animEffect>
                                  </p:childTnLst>
                                </p:cTn>
                              </p:par>
                              <p:par>
                                <p:cTn id="25" presetID="10" presetClass="entr" presetSubtype="0" fill="hold" nodeType="withEffect">
                                  <p:stCondLst>
                                    <p:cond delay="0"/>
                                  </p:stCondLst>
                                  <p:childTnLst>
                                    <p:set>
                                      <p:cBhvr>
                                        <p:cTn id="26" dur="1" fill="hold">
                                          <p:stCondLst>
                                            <p:cond delay="0"/>
                                          </p:stCondLst>
                                        </p:cTn>
                                        <p:tgtEl>
                                          <p:spTgt spid="63"/>
                                        </p:tgtEl>
                                        <p:attrNameLst>
                                          <p:attrName>style.visibility</p:attrName>
                                        </p:attrNameLst>
                                      </p:cBhvr>
                                      <p:to>
                                        <p:strVal val="visible"/>
                                      </p:to>
                                    </p:set>
                                    <p:animEffect transition="in" filter="fade">
                                      <p:cBhvr>
                                        <p:cTn id="27" dur="500"/>
                                        <p:tgtEl>
                                          <p:spTgt spid="6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fade">
                                      <p:cBhvr>
                                        <p:cTn id="30" dur="500"/>
                                        <p:tgtEl>
                                          <p:spTgt spid="8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7"/>
                                        </p:tgtEl>
                                        <p:attrNameLst>
                                          <p:attrName>style.visibility</p:attrName>
                                        </p:attrNameLst>
                                      </p:cBhvr>
                                      <p:to>
                                        <p:strVal val="visible"/>
                                      </p:to>
                                    </p:set>
                                    <p:animEffect transition="in" filter="fade">
                                      <p:cBhvr>
                                        <p:cTn id="35" dur="500"/>
                                        <p:tgtEl>
                                          <p:spTgt spid="8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3"/>
                                        </p:tgtEl>
                                        <p:attrNameLst>
                                          <p:attrName>style.visibility</p:attrName>
                                        </p:attrNameLst>
                                      </p:cBhvr>
                                      <p:to>
                                        <p:strVal val="visible"/>
                                      </p:to>
                                    </p:set>
                                    <p:animEffect transition="in" filter="fade">
                                      <p:cBhvr>
                                        <p:cTn id="38" dur="500"/>
                                        <p:tgtEl>
                                          <p:spTgt spid="11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par>
                                <p:cTn id="44" presetID="10" presetClass="entr" presetSubtype="0"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fade">
                                      <p:cBhvr>
                                        <p:cTn id="46" dur="500"/>
                                        <p:tgtEl>
                                          <p:spTgt spid="5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par>
                                <p:cTn id="50" presetID="10" presetClass="entr" presetSubtype="0" fill="hold" nodeType="withEffect">
                                  <p:stCondLst>
                                    <p:cond delay="0"/>
                                  </p:stCondLst>
                                  <p:childTnLst>
                                    <p:set>
                                      <p:cBhvr>
                                        <p:cTn id="51" dur="1" fill="hold">
                                          <p:stCondLst>
                                            <p:cond delay="0"/>
                                          </p:stCondLst>
                                        </p:cTn>
                                        <p:tgtEl>
                                          <p:spTgt spid="122"/>
                                        </p:tgtEl>
                                        <p:attrNameLst>
                                          <p:attrName>style.visibility</p:attrName>
                                        </p:attrNameLst>
                                      </p:cBhvr>
                                      <p:to>
                                        <p:strVal val="visible"/>
                                      </p:to>
                                    </p:set>
                                    <p:animEffect transition="in" filter="fade">
                                      <p:cBhvr>
                                        <p:cTn id="52" dur="500"/>
                                        <p:tgtEl>
                                          <p:spTgt spid="122"/>
                                        </p:tgtEl>
                                      </p:cBhvr>
                                    </p:animEffect>
                                  </p:childTnLst>
                                </p:cTn>
                              </p:par>
                              <p:par>
                                <p:cTn id="53" presetID="10" presetClass="entr" presetSubtype="0" fill="hold" nodeType="withEffect">
                                  <p:stCondLst>
                                    <p:cond delay="0"/>
                                  </p:stCondLst>
                                  <p:childTnLst>
                                    <p:set>
                                      <p:cBhvr>
                                        <p:cTn id="54" dur="1" fill="hold">
                                          <p:stCondLst>
                                            <p:cond delay="0"/>
                                          </p:stCondLst>
                                        </p:cTn>
                                        <p:tgtEl>
                                          <p:spTgt spid="118"/>
                                        </p:tgtEl>
                                        <p:attrNameLst>
                                          <p:attrName>style.visibility</p:attrName>
                                        </p:attrNameLst>
                                      </p:cBhvr>
                                      <p:to>
                                        <p:strVal val="visible"/>
                                      </p:to>
                                    </p:set>
                                    <p:animEffect transition="in" filter="fade">
                                      <p:cBhvr>
                                        <p:cTn id="55" dur="500"/>
                                        <p:tgtEl>
                                          <p:spTgt spid="118"/>
                                        </p:tgtEl>
                                      </p:cBhvr>
                                    </p:animEffect>
                                  </p:childTnLst>
                                </p:cTn>
                              </p:par>
                              <p:par>
                                <p:cTn id="56" presetID="10" presetClass="entr" presetSubtype="0" fill="hold"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2" grpId="0" animBg="1"/>
      <p:bldP spid="86" grpId="0"/>
      <p:bldP spid="54" grpId="0"/>
      <p:bldP spid="113" grpId="0" animBg="1"/>
      <p:bldP spid="87" grpId="0"/>
      <p:bldP spid="8" grpId="0"/>
      <p:bldP spid="43" grpId="0" animBg="1"/>
      <p:bldP spid="61" grpId="0" animBg="1"/>
      <p:bldP spid="5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latin typeface="Calibri" panose="020F0502020204030204" pitchFamily="34" charset="0"/>
              <a:cs typeface="Calibri" panose="020F0502020204030204" pitchFamily="34" charset="0"/>
            </a:endParaRPr>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Setup di simulazione</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Calibri" panose="020F0502020204030204" pitchFamily="34" charset="0"/>
                <a:cs typeface="Calibri" panose="020F0502020204030204" pitchFamily="34" charset="0"/>
              </a:rPr>
              <a:t>5</a:t>
            </a:r>
          </a:p>
        </p:txBody>
      </p:sp>
      <p:sp>
        <p:nvSpPr>
          <p:cNvPr id="2" name="CasellaDiTesto 1">
            <a:extLst>
              <a:ext uri="{FF2B5EF4-FFF2-40B4-BE49-F238E27FC236}">
                <a16:creationId xmlns:a16="http://schemas.microsoft.com/office/drawing/2014/main" id="{85FF829C-94E7-45BE-B0A8-2196EDEF8456}"/>
              </a:ext>
            </a:extLst>
          </p:cNvPr>
          <p:cNvSpPr txBox="1"/>
          <p:nvPr/>
        </p:nvSpPr>
        <p:spPr>
          <a:xfrm>
            <a:off x="151200" y="2561883"/>
            <a:ext cx="2031775" cy="523220"/>
          </a:xfrm>
          <a:prstGeom prst="rect">
            <a:avLst/>
          </a:prstGeom>
          <a:noFill/>
        </p:spPr>
        <p:txBody>
          <a:bodyPr wrap="none" rtlCol="0">
            <a:spAutoFit/>
          </a:bodyPr>
          <a:lstStyle/>
          <a:p>
            <a:r>
              <a:rPr lang="it-IT" sz="28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Modalità TX:</a:t>
            </a:r>
          </a:p>
        </p:txBody>
      </p:sp>
      <p:sp>
        <p:nvSpPr>
          <p:cNvPr id="4" name="CasellaDiTesto 3">
            <a:extLst>
              <a:ext uri="{FF2B5EF4-FFF2-40B4-BE49-F238E27FC236}">
                <a16:creationId xmlns:a16="http://schemas.microsoft.com/office/drawing/2014/main" id="{889175D5-17E7-4FB3-9B6E-47D2DDDE3BA6}"/>
              </a:ext>
            </a:extLst>
          </p:cNvPr>
          <p:cNvSpPr txBox="1"/>
          <p:nvPr/>
        </p:nvSpPr>
        <p:spPr>
          <a:xfrm>
            <a:off x="151200" y="832775"/>
            <a:ext cx="1944187" cy="523220"/>
          </a:xfrm>
          <a:prstGeom prst="rect">
            <a:avLst/>
          </a:prstGeom>
          <a:noFill/>
        </p:spPr>
        <p:txBody>
          <a:bodyPr wrap="none" rtlCol="0">
            <a:spAutoFit/>
          </a:bodyPr>
          <a:lstStyle/>
          <a:p>
            <a:r>
              <a:rPr lang="it-IT" sz="28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Scatteratori</a:t>
            </a:r>
            <a:r>
              <a:rPr lang="it-IT" sz="20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p:txBody>
      </p:sp>
      <mc:AlternateContent xmlns:mc="http://schemas.openxmlformats.org/markup-compatibility/2006" xmlns:a14="http://schemas.microsoft.com/office/drawing/2010/main">
        <mc:Choice Requires="a14">
          <p:sp>
            <p:nvSpPr>
              <p:cNvPr id="5" name="CasellaDiTesto 4">
                <a:extLst>
                  <a:ext uri="{FF2B5EF4-FFF2-40B4-BE49-F238E27FC236}">
                    <a16:creationId xmlns:a16="http://schemas.microsoft.com/office/drawing/2014/main" id="{37460428-B1D5-4AFD-B009-7BFF13585995}"/>
                  </a:ext>
                </a:extLst>
              </p:cNvPr>
              <p:cNvSpPr txBox="1"/>
              <p:nvPr/>
            </p:nvSpPr>
            <p:spPr>
              <a:xfrm>
                <a:off x="151200" y="1264270"/>
                <a:ext cx="5792400" cy="955903"/>
              </a:xfrm>
              <a:prstGeom prst="rect">
                <a:avLst/>
              </a:prstGeom>
              <a:noFill/>
            </p:spPr>
            <p:txBody>
              <a:bodyPr wrap="square" rtlCol="0">
                <a:spAutoFit/>
              </a:bodyPr>
              <a:lstStyle/>
              <a:p>
                <a:pPr marL="285750" indent="-285750">
                  <a:buFont typeface="Arial" panose="020B0604020202020204" pitchFamily="34" charset="0"/>
                  <a:buChar char="•"/>
                </a:pP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Cilindro riempito di particelle</a:t>
                </a:r>
              </a:p>
              <a:p>
                <a:pPr marL="285750" indent="-285750">
                  <a:buFont typeface="Arial" panose="020B0604020202020204" pitchFamily="34" charset="0"/>
                  <a:buChar char="•"/>
                </a:pP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Flusso continuo e pulsato (</a:t>
                </a:r>
                <a:r>
                  <a:rPr lang="it-IT" sz="2400" dirty="0" err="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Vp</a:t>
                </a: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=0,5</a:t>
                </a:r>
                <a14:m>
                  <m:oMath xmlns:m="http://schemas.openxmlformats.org/officeDocument/2006/math">
                    <m:f>
                      <m:fPr>
                        <m:ctrlPr>
                          <a:rPr lang="it-IT" sz="2400" i="1" smtClean="0">
                            <a:effectLst>
                              <a:outerShdw blurRad="38100" dist="38100" dir="2700000" algn="tl">
                                <a:srgbClr val="000000">
                                  <a:alpha val="43137"/>
                                </a:srgbClr>
                              </a:outerShdw>
                            </a:effectLst>
                            <a:latin typeface="Cambria Math" panose="02040503050406030204" pitchFamily="18" charset="0"/>
                          </a:rPr>
                        </m:ctrlPr>
                      </m:fPr>
                      <m:num>
                        <m:r>
                          <a:rPr lang="it-IT" sz="2400" b="0" i="1" smtClean="0">
                            <a:effectLst>
                              <a:outerShdw blurRad="38100" dist="38100" dir="2700000" algn="tl">
                                <a:srgbClr val="000000">
                                  <a:alpha val="43137"/>
                                </a:srgbClr>
                              </a:outerShdw>
                            </a:effectLst>
                            <a:latin typeface="Cambria Math" panose="02040503050406030204" pitchFamily="18" charset="0"/>
                          </a:rPr>
                          <m:t>𝑚</m:t>
                        </m:r>
                      </m:num>
                      <m:den>
                        <m:r>
                          <a:rPr lang="it-IT" sz="2400" b="0" i="1" smtClean="0">
                            <a:effectLst>
                              <a:outerShdw blurRad="38100" dist="38100" dir="2700000" algn="tl">
                                <a:srgbClr val="000000">
                                  <a:alpha val="43137"/>
                                </a:srgbClr>
                              </a:outerShdw>
                            </a:effectLst>
                            <a:latin typeface="Cambria Math" panose="02040503050406030204" pitchFamily="18" charset="0"/>
                          </a:rPr>
                          <m:t>𝑠</m:t>
                        </m:r>
                      </m:den>
                    </m:f>
                  </m:oMath>
                </a14:m>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p>
            </p:txBody>
          </p:sp>
        </mc:Choice>
        <mc:Fallback xmlns="">
          <p:sp>
            <p:nvSpPr>
              <p:cNvPr id="5" name="CasellaDiTesto 4">
                <a:extLst>
                  <a:ext uri="{FF2B5EF4-FFF2-40B4-BE49-F238E27FC236}">
                    <a16:creationId xmlns:a16="http://schemas.microsoft.com/office/drawing/2014/main" id="{37460428-B1D5-4AFD-B009-7BFF13585995}"/>
                  </a:ext>
                </a:extLst>
              </p:cNvPr>
              <p:cNvSpPr txBox="1">
                <a:spLocks noRot="1" noChangeAspect="1" noMove="1" noResize="1" noEditPoints="1" noAdjustHandles="1" noChangeArrowheads="1" noChangeShapeType="1" noTextEdit="1"/>
              </p:cNvSpPr>
              <p:nvPr/>
            </p:nvSpPr>
            <p:spPr>
              <a:xfrm>
                <a:off x="151200" y="1264270"/>
                <a:ext cx="5792400" cy="955903"/>
              </a:xfrm>
              <a:prstGeom prst="rect">
                <a:avLst/>
              </a:prstGeom>
              <a:blipFill>
                <a:blip r:embed="rId6"/>
                <a:stretch>
                  <a:fillRect l="-1579" t="-5096" b="-9554"/>
                </a:stretch>
              </a:blipFill>
            </p:spPr>
            <p:txBody>
              <a:bodyPr/>
              <a:lstStyle/>
              <a:p>
                <a:r>
                  <a:rPr lang="it-IT">
                    <a:noFill/>
                  </a:rPr>
                  <a:t> </a:t>
                </a:r>
              </a:p>
            </p:txBody>
          </p:sp>
        </mc:Fallback>
      </mc:AlternateContent>
      <p:sp>
        <p:nvSpPr>
          <p:cNvPr id="8" name="CasellaDiTesto 7">
            <a:extLst>
              <a:ext uri="{FF2B5EF4-FFF2-40B4-BE49-F238E27FC236}">
                <a16:creationId xmlns:a16="http://schemas.microsoft.com/office/drawing/2014/main" id="{5B16C315-78AE-46AA-84D3-6ABB0C46CAC6}"/>
              </a:ext>
            </a:extLst>
          </p:cNvPr>
          <p:cNvSpPr txBox="1"/>
          <p:nvPr/>
        </p:nvSpPr>
        <p:spPr>
          <a:xfrm>
            <a:off x="151488" y="3064792"/>
            <a:ext cx="4562475" cy="830997"/>
          </a:xfrm>
          <a:prstGeom prst="rect">
            <a:avLst/>
          </a:prstGeom>
          <a:noFill/>
        </p:spPr>
        <p:txBody>
          <a:bodyPr wrap="square" rtlCol="0">
            <a:spAutoFit/>
          </a:bodyPr>
          <a:lstStyle/>
          <a:p>
            <a:pPr marL="285750" indent="-285750">
              <a:buFont typeface="Arial" panose="020B0604020202020204" pitchFamily="34" charset="0"/>
              <a:buChar char="•"/>
            </a:pP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Focalizzazione fissa </a:t>
            </a:r>
          </a:p>
          <a:p>
            <a:pPr marL="285750" indent="-285750">
              <a:buFont typeface="Arial" panose="020B0604020202020204" pitchFamily="34" charset="0"/>
              <a:buChar char="•"/>
            </a:pPr>
            <a:r>
              <a:rPr lang="it-IT" sz="2400" dirty="0" err="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Burst</a:t>
            </a: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 sinusoidali </a:t>
            </a:r>
          </a:p>
        </p:txBody>
      </p:sp>
      <p:sp>
        <p:nvSpPr>
          <p:cNvPr id="44" name="CasellaDiTesto 43">
            <a:extLst>
              <a:ext uri="{FF2B5EF4-FFF2-40B4-BE49-F238E27FC236}">
                <a16:creationId xmlns:a16="http://schemas.microsoft.com/office/drawing/2014/main" id="{2375EDDB-5687-4942-B685-5E3A50D0BD43}"/>
              </a:ext>
            </a:extLst>
          </p:cNvPr>
          <p:cNvSpPr txBox="1"/>
          <p:nvPr/>
        </p:nvSpPr>
        <p:spPr>
          <a:xfrm>
            <a:off x="151200" y="4338171"/>
            <a:ext cx="2052613" cy="523220"/>
          </a:xfrm>
          <a:prstGeom prst="rect">
            <a:avLst/>
          </a:prstGeom>
          <a:noFill/>
        </p:spPr>
        <p:txBody>
          <a:bodyPr wrap="none" rtlCol="0">
            <a:spAutoFit/>
          </a:bodyPr>
          <a:lstStyle/>
          <a:p>
            <a:r>
              <a:rPr lang="it-IT" sz="28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Modalità RX:</a:t>
            </a:r>
          </a:p>
        </p:txBody>
      </p:sp>
      <p:sp>
        <p:nvSpPr>
          <p:cNvPr id="46" name="CasellaDiTesto 45">
            <a:extLst>
              <a:ext uri="{FF2B5EF4-FFF2-40B4-BE49-F238E27FC236}">
                <a16:creationId xmlns:a16="http://schemas.microsoft.com/office/drawing/2014/main" id="{5DE2A22A-3CD8-4EE5-867E-695243A6AD08}"/>
              </a:ext>
            </a:extLst>
          </p:cNvPr>
          <p:cNvSpPr txBox="1"/>
          <p:nvPr/>
        </p:nvSpPr>
        <p:spPr>
          <a:xfrm>
            <a:off x="151488" y="4859930"/>
            <a:ext cx="4562475" cy="830997"/>
          </a:xfrm>
          <a:prstGeom prst="rect">
            <a:avLst/>
          </a:prstGeom>
          <a:noFill/>
        </p:spPr>
        <p:txBody>
          <a:bodyPr wrap="square" rtlCol="0">
            <a:spAutoFit/>
          </a:bodyPr>
          <a:lstStyle/>
          <a:p>
            <a:pPr marL="285750" indent="-285750">
              <a:buFont typeface="Arial" panose="020B0604020202020204" pitchFamily="34" charset="0"/>
              <a:buChar char="•"/>
            </a:pP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Focalizzazione dinamica </a:t>
            </a:r>
          </a:p>
          <a:p>
            <a:pPr marL="285750" indent="-285750">
              <a:buFont typeface="Arial" panose="020B0604020202020204" pitchFamily="34" charset="0"/>
              <a:buChar char="•"/>
            </a:pPr>
            <a:r>
              <a:rPr lang="it-IT" sz="24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Demodulazione LPF</a:t>
            </a:r>
          </a:p>
        </p:txBody>
      </p:sp>
      <p:pic>
        <p:nvPicPr>
          <p:cNvPr id="43" name="G_xz00yz16_x00y57z20_r25_v050_PRF4900">
            <a:hlinkClick r:id="" action="ppaction://media"/>
            <a:extLst>
              <a:ext uri="{FF2B5EF4-FFF2-40B4-BE49-F238E27FC236}">
                <a16:creationId xmlns:a16="http://schemas.microsoft.com/office/drawing/2014/main" id="{33FA35C2-A5B6-4605-888D-44A9BD333D98}"/>
              </a:ext>
            </a:extLst>
          </p:cNvPr>
          <p:cNvPicPr>
            <a:picLocks noChangeAspect="1"/>
          </p:cNvPicPr>
          <p:nvPr>
            <a:videoFile r:link="rId1"/>
            <p:extLst>
              <p:ext uri="{DAA4B4D4-6D71-4841-9C94-3DE7FCFB9230}">
                <p14:media xmlns:p14="http://schemas.microsoft.com/office/powerpoint/2010/main" r:embed="rId2">
                  <p14:trim st="52" end="81.9583"/>
                </p14:media>
              </p:ext>
            </p:extLst>
          </p:nvPr>
        </p:nvPicPr>
        <p:blipFill rotWithShape="1">
          <a:blip r:embed="rId7"/>
          <a:srcRect l="51006" t="37611" r="5673" b="7728"/>
          <a:stretch>
            <a:fillRect/>
          </a:stretch>
        </p:blipFill>
        <p:spPr>
          <a:xfrm>
            <a:off x="4155215" y="2260709"/>
            <a:ext cx="4334599" cy="3667928"/>
          </a:xfrm>
          <a:prstGeom prst="rect">
            <a:avLst/>
          </a:prstGeom>
        </p:spPr>
      </p:pic>
      <p:sp>
        <p:nvSpPr>
          <p:cNvPr id="47" name="CasellaDiTesto 46">
            <a:extLst>
              <a:ext uri="{FF2B5EF4-FFF2-40B4-BE49-F238E27FC236}">
                <a16:creationId xmlns:a16="http://schemas.microsoft.com/office/drawing/2014/main" id="{40ADF0ED-C6F4-405F-AA65-083B015A752D}"/>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1269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491" fill="hold"/>
                                        <p:tgtEl>
                                          <p:spTgt spid="4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fade">
                                      <p:cBhvr>
                                        <p:cTn id="19" dur="500"/>
                                        <p:tgtEl>
                                          <p:spTgt spid="4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repeatCount="indefinite" fill="hold" display="0">
                  <p:stCondLst>
                    <p:cond delay="indefinite"/>
                  </p:stCondLst>
                </p:cTn>
                <p:tgtEl>
                  <p:spTgt spid="43"/>
                </p:tgtEl>
              </p:cMediaNode>
            </p:video>
            <p:seq concurrent="1" nextAc="seek">
              <p:cTn id="24" restart="whenNotActive" fill="hold" evtFilter="cancelBubble" nodeType="interactiveSeq">
                <p:stCondLst>
                  <p:cond evt="onClick" delay="0">
                    <p:tgtEl>
                      <p:spTgt spid="43"/>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43"/>
                                        </p:tgtEl>
                                      </p:cBhvr>
                                    </p:cmd>
                                  </p:childTnLst>
                                </p:cTn>
                              </p:par>
                            </p:childTnLst>
                          </p:cTn>
                        </p:par>
                      </p:childTnLst>
                    </p:cTn>
                  </p:par>
                </p:childTnLst>
              </p:cTn>
              <p:nextCondLst>
                <p:cond evt="onClick" delay="0">
                  <p:tgtEl>
                    <p:spTgt spid="43"/>
                  </p:tgtEl>
                </p:cond>
              </p:nextCondLst>
            </p:seq>
          </p:childTnLst>
        </p:cTn>
      </p:par>
    </p:tnLst>
    <p:bldLst>
      <p:bldP spid="2" grpId="0"/>
      <p:bldP spid="8" grpId="0"/>
      <p:bldP spid="44" grpId="0"/>
      <p:bldP spid="4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378912" y="-199345"/>
            <a:ext cx="8229600" cy="1066800"/>
          </a:xfrm>
        </p:spPr>
        <p:txBody>
          <a:bodyPr/>
          <a:lstStyle/>
          <a:p>
            <a:r>
              <a:rPr lang="it-IT" sz="4000" b="1"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Elaborazione Doppler</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Arial"/>
                <a:cs typeface="Arial"/>
              </a:rPr>
              <a:t>6</a:t>
            </a:r>
          </a:p>
        </p:txBody>
      </p:sp>
      <p:graphicFrame>
        <p:nvGraphicFramePr>
          <p:cNvPr id="5" name="Diagramma 4">
            <a:extLst>
              <a:ext uri="{FF2B5EF4-FFF2-40B4-BE49-F238E27FC236}">
                <a16:creationId xmlns:a16="http://schemas.microsoft.com/office/drawing/2014/main" id="{D53DBD16-B567-4325-A360-F2A016D026F8}"/>
              </a:ext>
            </a:extLst>
          </p:cNvPr>
          <p:cNvGraphicFramePr/>
          <p:nvPr>
            <p:extLst>
              <p:ext uri="{D42A27DB-BD31-4B8C-83A1-F6EECF244321}">
                <p14:modId xmlns:p14="http://schemas.microsoft.com/office/powerpoint/2010/main" val="2319218392"/>
              </p:ext>
            </p:extLst>
          </p:nvPr>
        </p:nvGraphicFramePr>
        <p:xfrm>
          <a:off x="1212056" y="998968"/>
          <a:ext cx="6729341" cy="6107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CasellaDiTesto 7">
            <a:extLst>
              <a:ext uri="{FF2B5EF4-FFF2-40B4-BE49-F238E27FC236}">
                <a16:creationId xmlns:a16="http://schemas.microsoft.com/office/drawing/2014/main" id="{E1591F14-56C3-47CC-9EAD-01A19D947BE0}"/>
              </a:ext>
            </a:extLst>
          </p:cNvPr>
          <p:cNvSpPr txBox="1"/>
          <p:nvPr/>
        </p:nvSpPr>
        <p:spPr>
          <a:xfrm>
            <a:off x="938212" y="1914060"/>
            <a:ext cx="2391984" cy="646331"/>
          </a:xfrm>
          <a:prstGeom prst="rect">
            <a:avLst/>
          </a:prstGeom>
          <a:noFill/>
        </p:spPr>
        <p:txBody>
          <a:bodyPr wrap="square" rtlCol="0">
            <a:spAutoFit/>
          </a:bodyPr>
          <a:lstStyle/>
          <a:p>
            <a:pPr algn="ctr" defTabSz="1066800">
              <a:lnSpc>
                <a:spcPct val="90000"/>
              </a:lnSpc>
              <a:spcAft>
                <a:spcPct val="35000"/>
              </a:spcAft>
            </a:pPr>
            <a:r>
              <a:rPr lang="it-IT" sz="2000" dirty="0">
                <a:solidFill>
                  <a:srgbClr val="000000">
                    <a:hueOff val="0"/>
                    <a:satOff val="0"/>
                    <a:lumOff val="0"/>
                    <a:alphaOff val="0"/>
                  </a:srgbClr>
                </a:solidFill>
                <a:latin typeface="Calibri" panose="020F0502020204030204" pitchFamily="34" charset="0"/>
                <a:cs typeface="Calibri" panose="020F0502020204030204" pitchFamily="34" charset="0"/>
              </a:rPr>
              <a:t>Estrazione depth di interesse</a:t>
            </a:r>
          </a:p>
        </p:txBody>
      </p:sp>
      <p:cxnSp>
        <p:nvCxnSpPr>
          <p:cNvPr id="43" name="Connettore a gomito 42">
            <a:extLst>
              <a:ext uri="{FF2B5EF4-FFF2-40B4-BE49-F238E27FC236}">
                <a16:creationId xmlns:a16="http://schemas.microsoft.com/office/drawing/2014/main" id="{D73728F4-650F-43C8-9A44-D97255505028}"/>
              </a:ext>
            </a:extLst>
          </p:cNvPr>
          <p:cNvCxnSpPr>
            <a:cxnSpLocks/>
          </p:cNvCxnSpPr>
          <p:nvPr/>
        </p:nvCxnSpPr>
        <p:spPr>
          <a:xfrm rot="16200000" flipV="1">
            <a:off x="1978770" y="1836000"/>
            <a:ext cx="310264" cy="604"/>
          </a:xfrm>
          <a:prstGeom prst="bentConnector3">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CasellaDiTesto 45">
            <a:extLst>
              <a:ext uri="{FF2B5EF4-FFF2-40B4-BE49-F238E27FC236}">
                <a16:creationId xmlns:a16="http://schemas.microsoft.com/office/drawing/2014/main" id="{47CC1521-3A39-401A-BC79-06C0A58A8236}"/>
              </a:ext>
            </a:extLst>
          </p:cNvPr>
          <p:cNvSpPr txBox="1"/>
          <p:nvPr/>
        </p:nvSpPr>
        <p:spPr>
          <a:xfrm>
            <a:off x="259637" y="2697390"/>
            <a:ext cx="3920669" cy="523220"/>
          </a:xfrm>
          <a:prstGeom prst="rect">
            <a:avLst/>
          </a:prstGeom>
          <a:noFill/>
        </p:spPr>
        <p:txBody>
          <a:bodyPr wrap="square" rtlCol="0">
            <a:spAutoFit/>
          </a:bodyPr>
          <a:lstStyle/>
          <a:p>
            <a:r>
              <a:rPr lang="it-IT" sz="2800" dirty="0">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Analisi spettro Doppler:</a:t>
            </a:r>
          </a:p>
        </p:txBody>
      </p:sp>
      <p:pic>
        <p:nvPicPr>
          <p:cNvPr id="54" name="Immagine 53" descr="Immagine che contiene testo, mappa&#10;&#10;Descrizione generata automaticamente">
            <a:extLst>
              <a:ext uri="{FF2B5EF4-FFF2-40B4-BE49-F238E27FC236}">
                <a16:creationId xmlns:a16="http://schemas.microsoft.com/office/drawing/2014/main" id="{2CB01277-FB96-4627-BEF1-B6552C8A54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35496" y="1867180"/>
            <a:ext cx="5333333" cy="4000000"/>
          </a:xfrm>
          <a:prstGeom prst="rect">
            <a:avLst/>
          </a:prstGeom>
        </p:spPr>
      </p:pic>
      <p:cxnSp>
        <p:nvCxnSpPr>
          <p:cNvPr id="67" name="Connettore diritto 66">
            <a:extLst>
              <a:ext uri="{FF2B5EF4-FFF2-40B4-BE49-F238E27FC236}">
                <a16:creationId xmlns:a16="http://schemas.microsoft.com/office/drawing/2014/main" id="{1432F476-10D7-467F-ABC4-85D7603BBFCC}"/>
              </a:ext>
            </a:extLst>
          </p:cNvPr>
          <p:cNvCxnSpPr/>
          <p:nvPr/>
        </p:nvCxnSpPr>
        <p:spPr>
          <a:xfrm>
            <a:off x="7524000" y="5225256"/>
            <a:ext cx="0" cy="3810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Connettore 2 68">
            <a:extLst>
              <a:ext uri="{FF2B5EF4-FFF2-40B4-BE49-F238E27FC236}">
                <a16:creationId xmlns:a16="http://schemas.microsoft.com/office/drawing/2014/main" id="{63A13312-2B10-4FD5-9064-023614404E16}"/>
              </a:ext>
            </a:extLst>
          </p:cNvPr>
          <p:cNvCxnSpPr/>
          <p:nvPr/>
        </p:nvCxnSpPr>
        <p:spPr>
          <a:xfrm>
            <a:off x="6705600" y="2754000"/>
            <a:ext cx="438151"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Connettore 2 81">
            <a:extLst>
              <a:ext uri="{FF2B5EF4-FFF2-40B4-BE49-F238E27FC236}">
                <a16:creationId xmlns:a16="http://schemas.microsoft.com/office/drawing/2014/main" id="{30625231-01BC-465A-861F-64BA0F3C9FA3}"/>
              </a:ext>
            </a:extLst>
          </p:cNvPr>
          <p:cNvCxnSpPr>
            <a:cxnSpLocks/>
          </p:cNvCxnSpPr>
          <p:nvPr/>
        </p:nvCxnSpPr>
        <p:spPr>
          <a:xfrm rot="10800000">
            <a:off x="7931830" y="2754000"/>
            <a:ext cx="438151"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CasellaDiTesto 70">
            <a:extLst>
              <a:ext uri="{FF2B5EF4-FFF2-40B4-BE49-F238E27FC236}">
                <a16:creationId xmlns:a16="http://schemas.microsoft.com/office/drawing/2014/main" id="{26594DDC-42B6-4707-8C99-5048A8CDAA79}"/>
              </a:ext>
            </a:extLst>
          </p:cNvPr>
          <p:cNvSpPr txBox="1"/>
          <p:nvPr/>
        </p:nvSpPr>
        <p:spPr>
          <a:xfrm>
            <a:off x="7268962" y="5656996"/>
            <a:ext cx="641522" cy="523220"/>
          </a:xfrm>
          <a:prstGeom prst="rect">
            <a:avLst/>
          </a:prstGeom>
          <a:noFill/>
        </p:spPr>
        <p:txBody>
          <a:bodyPr wrap="none" rtlCol="0">
            <a:spAutoFit/>
          </a:bodyPr>
          <a:lstStyle/>
          <a:p>
            <a:r>
              <a:rPr lang="it-IT" sz="2800" b="1" dirty="0">
                <a:latin typeface="Calibri" panose="020F0502020204030204" pitchFamily="34" charset="0"/>
                <a:cs typeface="Calibri" panose="020F0502020204030204" pitchFamily="34" charset="0"/>
              </a:rPr>
              <a:t>Fm</a:t>
            </a:r>
            <a:endParaRPr lang="it-IT" sz="2000" b="1" dirty="0">
              <a:latin typeface="Calibri" panose="020F0502020204030204" pitchFamily="34" charset="0"/>
              <a:cs typeface="Calibri" panose="020F0502020204030204" pitchFamily="34" charset="0"/>
            </a:endParaRPr>
          </a:p>
        </p:txBody>
      </p:sp>
      <p:sp>
        <p:nvSpPr>
          <p:cNvPr id="84" name="CasellaDiTesto 83">
            <a:extLst>
              <a:ext uri="{FF2B5EF4-FFF2-40B4-BE49-F238E27FC236}">
                <a16:creationId xmlns:a16="http://schemas.microsoft.com/office/drawing/2014/main" id="{0F124924-1BD1-4915-A7C3-328B758893E8}"/>
              </a:ext>
            </a:extLst>
          </p:cNvPr>
          <p:cNvSpPr txBox="1"/>
          <p:nvPr/>
        </p:nvSpPr>
        <p:spPr>
          <a:xfrm>
            <a:off x="6588208" y="2162434"/>
            <a:ext cx="386644" cy="523220"/>
          </a:xfrm>
          <a:prstGeom prst="rect">
            <a:avLst/>
          </a:prstGeom>
          <a:noFill/>
        </p:spPr>
        <p:txBody>
          <a:bodyPr wrap="none" rtlCol="0">
            <a:spAutoFit/>
          </a:bodyPr>
          <a:lstStyle/>
          <a:p>
            <a:r>
              <a:rPr lang="it-IT" sz="2800" b="1" dirty="0">
                <a:latin typeface="Calibri" panose="020F0502020204030204" pitchFamily="34" charset="0"/>
                <a:cs typeface="Calibri" panose="020F0502020204030204" pitchFamily="34" charset="0"/>
              </a:rPr>
              <a:t>B</a:t>
            </a:r>
            <a:endParaRPr lang="it-IT" sz="2000" b="1" dirty="0">
              <a:latin typeface="Calibri" panose="020F0502020204030204" pitchFamily="34" charset="0"/>
              <a:cs typeface="Calibri" panose="020F0502020204030204" pitchFamily="34" charset="0"/>
            </a:endParaRPr>
          </a:p>
        </p:txBody>
      </p:sp>
      <p:sp>
        <p:nvSpPr>
          <p:cNvPr id="72" name="CasellaDiTesto 71">
            <a:extLst>
              <a:ext uri="{FF2B5EF4-FFF2-40B4-BE49-F238E27FC236}">
                <a16:creationId xmlns:a16="http://schemas.microsoft.com/office/drawing/2014/main" id="{2E380AE6-15D1-4224-976D-92BE684A391D}"/>
              </a:ext>
            </a:extLst>
          </p:cNvPr>
          <p:cNvSpPr txBox="1"/>
          <p:nvPr/>
        </p:nvSpPr>
        <p:spPr>
          <a:xfrm>
            <a:off x="234950" y="3291744"/>
            <a:ext cx="3860344" cy="1261884"/>
          </a:xfrm>
          <a:prstGeom prst="rect">
            <a:avLst/>
          </a:prstGeom>
          <a:noFill/>
        </p:spPr>
        <p:txBody>
          <a:bodyPr wrap="square" rtlCol="0">
            <a:spAutoFit/>
          </a:bodyPr>
          <a:lstStyle/>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Banda -6dB (B)</a:t>
            </a:r>
          </a:p>
          <a:p>
            <a:endParaRPr lang="it-IT" sz="20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Frequenza media (Fm)</a:t>
            </a:r>
          </a:p>
        </p:txBody>
      </p:sp>
      <p:sp>
        <p:nvSpPr>
          <p:cNvPr id="73" name="Freccia in giù 72">
            <a:extLst>
              <a:ext uri="{FF2B5EF4-FFF2-40B4-BE49-F238E27FC236}">
                <a16:creationId xmlns:a16="http://schemas.microsoft.com/office/drawing/2014/main" id="{D35B23A7-C0CF-4B93-AE13-C5A4FB3C77F4}"/>
              </a:ext>
            </a:extLst>
          </p:cNvPr>
          <p:cNvSpPr/>
          <p:nvPr/>
        </p:nvSpPr>
        <p:spPr>
          <a:xfrm>
            <a:off x="1708943" y="4549827"/>
            <a:ext cx="428625" cy="466725"/>
          </a:xfrm>
          <a:prstGeom prst="downArrow">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7" name="CasellaDiTesto 86">
            <a:extLst>
              <a:ext uri="{FF2B5EF4-FFF2-40B4-BE49-F238E27FC236}">
                <a16:creationId xmlns:a16="http://schemas.microsoft.com/office/drawing/2014/main" id="{7D18E8F9-49C8-43AC-9969-92BF86A9B806}"/>
              </a:ext>
            </a:extLst>
          </p:cNvPr>
          <p:cNvSpPr txBox="1"/>
          <p:nvPr/>
        </p:nvSpPr>
        <p:spPr>
          <a:xfrm>
            <a:off x="679865" y="4977786"/>
            <a:ext cx="2453780" cy="1261884"/>
          </a:xfrm>
          <a:prstGeom prst="rect">
            <a:avLst/>
          </a:prstGeom>
          <a:noFill/>
        </p:spPr>
        <p:txBody>
          <a:bodyPr wrap="square" rtlCol="0">
            <a:spAutoFit/>
          </a:bodyPr>
          <a:lstStyle/>
          <a:p>
            <a:pPr algn="ctr"/>
            <a:r>
              <a:rPr lang="it-IT" sz="2800" dirty="0">
                <a:latin typeface="Calibri" panose="020F0502020204030204" pitchFamily="34" charset="0"/>
                <a:cs typeface="Calibri" panose="020F0502020204030204" pitchFamily="34" charset="0"/>
              </a:rPr>
              <a:t>Velocità</a:t>
            </a:r>
            <a:r>
              <a:rPr lang="it-IT" sz="2400" dirty="0">
                <a:latin typeface="Calibri" panose="020F0502020204030204" pitchFamily="34" charset="0"/>
                <a:cs typeface="Calibri" panose="020F0502020204030204" pitchFamily="34" charset="0"/>
              </a:rPr>
              <a:t> </a:t>
            </a:r>
          </a:p>
          <a:p>
            <a:endParaRPr lang="it-IT" sz="20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Stima errore</a:t>
            </a:r>
          </a:p>
        </p:txBody>
      </p:sp>
      <p:sp>
        <p:nvSpPr>
          <p:cNvPr id="52" name="CasellaDiTesto 51">
            <a:extLst>
              <a:ext uri="{FF2B5EF4-FFF2-40B4-BE49-F238E27FC236}">
                <a16:creationId xmlns:a16="http://schemas.microsoft.com/office/drawing/2014/main" id="{FEE5E7F3-0111-4287-996F-2DA761483C5C}"/>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65422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9"/>
                                        </p:tgtEl>
                                        <p:attrNameLst>
                                          <p:attrName>style.visibility</p:attrName>
                                        </p:attrNameLst>
                                      </p:cBhvr>
                                      <p:to>
                                        <p:strVal val="visible"/>
                                      </p:to>
                                    </p:set>
                                    <p:animEffect transition="in" filter="fade">
                                      <p:cBhvr>
                                        <p:cTn id="15" dur="500"/>
                                        <p:tgtEl>
                                          <p:spTgt spid="69"/>
                                        </p:tgtEl>
                                      </p:cBhvr>
                                    </p:animEffect>
                                  </p:childTnLst>
                                </p:cTn>
                              </p:par>
                              <p:par>
                                <p:cTn id="16" presetID="10" presetClass="entr" presetSubtype="0" fill="hold" nodeType="withEffect">
                                  <p:stCondLst>
                                    <p:cond delay="0"/>
                                  </p:stCondLst>
                                  <p:childTnLst>
                                    <p:set>
                                      <p:cBhvr>
                                        <p:cTn id="17" dur="1" fill="hold">
                                          <p:stCondLst>
                                            <p:cond delay="0"/>
                                          </p:stCondLst>
                                        </p:cTn>
                                        <p:tgtEl>
                                          <p:spTgt spid="82"/>
                                        </p:tgtEl>
                                        <p:attrNameLst>
                                          <p:attrName>style.visibility</p:attrName>
                                        </p:attrNameLst>
                                      </p:cBhvr>
                                      <p:to>
                                        <p:strVal val="visible"/>
                                      </p:to>
                                    </p:set>
                                    <p:animEffect transition="in" filter="fade">
                                      <p:cBhvr>
                                        <p:cTn id="18" dur="500"/>
                                        <p:tgtEl>
                                          <p:spTgt spid="8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4"/>
                                        </p:tgtEl>
                                        <p:attrNameLst>
                                          <p:attrName>style.visibility</p:attrName>
                                        </p:attrNameLst>
                                      </p:cBhvr>
                                      <p:to>
                                        <p:strVal val="visible"/>
                                      </p:to>
                                    </p:set>
                                    <p:animEffect transition="in" filter="fade">
                                      <p:cBhvr>
                                        <p:cTn id="21" dur="500"/>
                                        <p:tgtEl>
                                          <p:spTgt spid="8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Effect transition="in" filter="fade">
                                      <p:cBhvr>
                                        <p:cTn id="24" dur="500"/>
                                        <p:tgtEl>
                                          <p:spTgt spid="71"/>
                                        </p:tgtEl>
                                      </p:cBhvr>
                                    </p:animEffect>
                                  </p:childTnLst>
                                </p:cTn>
                              </p:par>
                              <p:par>
                                <p:cTn id="25" presetID="10" presetClass="entr" presetSubtype="0" fill="hold" nodeType="withEffect">
                                  <p:stCondLst>
                                    <p:cond delay="0"/>
                                  </p:stCondLst>
                                  <p:childTnLst>
                                    <p:set>
                                      <p:cBhvr>
                                        <p:cTn id="26" dur="1" fill="hold">
                                          <p:stCondLst>
                                            <p:cond delay="0"/>
                                          </p:stCondLst>
                                        </p:cTn>
                                        <p:tgtEl>
                                          <p:spTgt spid="67"/>
                                        </p:tgtEl>
                                        <p:attrNameLst>
                                          <p:attrName>style.visibility</p:attrName>
                                        </p:attrNameLst>
                                      </p:cBhvr>
                                      <p:to>
                                        <p:strVal val="visible"/>
                                      </p:to>
                                    </p:set>
                                    <p:animEffect transition="in" filter="fade">
                                      <p:cBhvr>
                                        <p:cTn id="27" dur="500"/>
                                        <p:tgtEl>
                                          <p:spTgt spid="6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fade">
                                      <p:cBhvr>
                                        <p:cTn id="30" dur="500"/>
                                        <p:tgtEl>
                                          <p:spTgt spid="7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fade">
                                      <p:cBhvr>
                                        <p:cTn id="35" dur="500"/>
                                        <p:tgtEl>
                                          <p:spTgt spid="7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87"/>
                                        </p:tgtEl>
                                        <p:attrNameLst>
                                          <p:attrName>style.visibility</p:attrName>
                                        </p:attrNameLst>
                                      </p:cBhvr>
                                      <p:to>
                                        <p:strVal val="visible"/>
                                      </p:to>
                                    </p:set>
                                    <p:animEffect transition="in" filter="fade">
                                      <p:cBhvr>
                                        <p:cTn id="38"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71" grpId="0"/>
      <p:bldP spid="84" grpId="0"/>
      <p:bldP spid="72" grpId="0"/>
      <p:bldP spid="73" grpId="0" animBg="1"/>
      <p:bldP spid="8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rPr>
              <a:t>Misure di banda</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Arial"/>
                <a:cs typeface="Arial"/>
              </a:rPr>
              <a:t>7</a:t>
            </a:r>
          </a:p>
        </p:txBody>
      </p:sp>
      <mc:AlternateContent xmlns:mc="http://schemas.openxmlformats.org/markup-compatibility/2006" xmlns:a14="http://schemas.microsoft.com/office/drawing/2010/main">
        <mc:Choice Requires="a14">
          <p:sp>
            <p:nvSpPr>
              <p:cNvPr id="2" name="CasellaDiTesto 1">
                <a:extLst>
                  <a:ext uri="{FF2B5EF4-FFF2-40B4-BE49-F238E27FC236}">
                    <a16:creationId xmlns:a16="http://schemas.microsoft.com/office/drawing/2014/main" id="{61D24031-D280-4608-BBAA-9166BCB3AEEA}"/>
                  </a:ext>
                </a:extLst>
              </p:cNvPr>
              <p:cNvSpPr txBox="1"/>
              <p:nvPr/>
            </p:nvSpPr>
            <p:spPr>
              <a:xfrm>
                <a:off x="153987" y="1122821"/>
                <a:ext cx="4646613" cy="1384995"/>
              </a:xfrm>
              <a:prstGeom prst="rect">
                <a:avLst/>
              </a:prstGeom>
              <a:noFill/>
            </p:spPr>
            <p:txBody>
              <a:bodyPr wrap="square" rtlCol="0">
                <a:spAutoFit/>
              </a:bodyPr>
              <a:lstStyle/>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B (Opti 256) ≃</a:t>
                </a:r>
                <a14:m>
                  <m:oMath xmlns:m="http://schemas.openxmlformats.org/officeDocument/2006/math">
                    <m:r>
                      <a:rPr lang="it-IT" sz="2800">
                        <a:latin typeface="Cambria Math" panose="02040503050406030204" pitchFamily="18" charset="0"/>
                        <a:cs typeface="Calibri" panose="020F0502020204030204" pitchFamily="34" charset="0"/>
                      </a:rPr>
                      <m:t> </m:t>
                    </m:r>
                  </m:oMath>
                </a14:m>
                <a:r>
                  <a:rPr lang="it-IT" sz="2800" dirty="0">
                    <a:latin typeface="Calibri" panose="020F0502020204030204" pitchFamily="34" charset="0"/>
                    <a:cs typeface="Calibri" panose="020F0502020204030204" pitchFamily="34" charset="0"/>
                  </a:rPr>
                  <a:t>79 %</a:t>
                </a:r>
              </a:p>
              <a:p>
                <a:pPr marL="285750" indent="-285750">
                  <a:buFont typeface="Arial" panose="020B0604020202020204" pitchFamily="34" charset="0"/>
                  <a:buChar char="•"/>
                </a:pPr>
                <a:endParaRPr lang="it-IT" sz="28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B (Tuk Spiral 256) ≃ 85% </a:t>
                </a:r>
              </a:p>
            </p:txBody>
          </p:sp>
        </mc:Choice>
        <mc:Fallback xmlns="">
          <p:sp>
            <p:nvSpPr>
              <p:cNvPr id="2" name="CasellaDiTesto 1">
                <a:extLst>
                  <a:ext uri="{FF2B5EF4-FFF2-40B4-BE49-F238E27FC236}">
                    <a16:creationId xmlns:a16="http://schemas.microsoft.com/office/drawing/2014/main" id="{61D24031-D280-4608-BBAA-9166BCB3AEEA}"/>
                  </a:ext>
                </a:extLst>
              </p:cNvPr>
              <p:cNvSpPr txBox="1">
                <a:spLocks noRot="1" noChangeAspect="1" noMove="1" noResize="1" noEditPoints="1" noAdjustHandles="1" noChangeArrowheads="1" noChangeShapeType="1" noTextEdit="1"/>
              </p:cNvSpPr>
              <p:nvPr/>
            </p:nvSpPr>
            <p:spPr>
              <a:xfrm>
                <a:off x="153987" y="1122821"/>
                <a:ext cx="4646613" cy="1384995"/>
              </a:xfrm>
              <a:prstGeom prst="rect">
                <a:avLst/>
              </a:prstGeom>
              <a:blipFill>
                <a:blip r:embed="rId4"/>
                <a:stretch>
                  <a:fillRect l="-2359" t="-5286" b="-11894"/>
                </a:stretch>
              </a:blipFill>
            </p:spPr>
            <p:txBody>
              <a:bodyPr/>
              <a:lstStyle/>
              <a:p>
                <a:r>
                  <a:rPr lang="it-IT">
                    <a:noFill/>
                  </a:rPr>
                  <a:t> </a:t>
                </a:r>
              </a:p>
            </p:txBody>
          </p:sp>
        </mc:Fallback>
      </mc:AlternateContent>
      <p:sp>
        <p:nvSpPr>
          <p:cNvPr id="4" name="Parentesi graffa chiusa 3">
            <a:extLst>
              <a:ext uri="{FF2B5EF4-FFF2-40B4-BE49-F238E27FC236}">
                <a16:creationId xmlns:a16="http://schemas.microsoft.com/office/drawing/2014/main" id="{EFF3FF8B-8B90-4EFC-A01A-C5A9D5902896}"/>
              </a:ext>
            </a:extLst>
          </p:cNvPr>
          <p:cNvSpPr/>
          <p:nvPr/>
        </p:nvSpPr>
        <p:spPr>
          <a:xfrm>
            <a:off x="4572000" y="1109142"/>
            <a:ext cx="685800" cy="1412352"/>
          </a:xfrm>
          <a:prstGeom prst="rightBrace">
            <a:avLst/>
          </a:prstGeom>
          <a:ln w="444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it-IT" sz="2800" dirty="0">
              <a:latin typeface="Calibri" panose="020F0502020204030204" pitchFamily="34" charset="0"/>
              <a:cs typeface="Calibri" panose="020F0502020204030204" pitchFamily="34" charset="0"/>
            </a:endParaRPr>
          </a:p>
        </p:txBody>
      </p:sp>
      <p:sp>
        <p:nvSpPr>
          <p:cNvPr id="5" name="CasellaDiTesto 4">
            <a:extLst>
              <a:ext uri="{FF2B5EF4-FFF2-40B4-BE49-F238E27FC236}">
                <a16:creationId xmlns:a16="http://schemas.microsoft.com/office/drawing/2014/main" id="{6FCCB359-AD5B-445E-BDB1-2823EA4F3324}"/>
              </a:ext>
            </a:extLst>
          </p:cNvPr>
          <p:cNvSpPr txBox="1"/>
          <p:nvPr/>
        </p:nvSpPr>
        <p:spPr>
          <a:xfrm>
            <a:off x="5343935" y="1335087"/>
            <a:ext cx="3185708" cy="954107"/>
          </a:xfrm>
          <a:prstGeom prst="rect">
            <a:avLst/>
          </a:prstGeom>
          <a:noFill/>
        </p:spPr>
        <p:txBody>
          <a:bodyPr wrap="square" rtlCol="0">
            <a:spAutoFit/>
          </a:bodyPr>
          <a:lstStyle/>
          <a:p>
            <a:r>
              <a:rPr lang="it-IT" sz="2800" dirty="0">
                <a:latin typeface="Calibri" panose="020F0502020204030204" pitchFamily="34" charset="0"/>
                <a:cs typeface="Calibri" panose="020F0502020204030204" pitchFamily="34" charset="0"/>
              </a:rPr>
              <a:t>Rispetto a B   </a:t>
            </a:r>
          </a:p>
          <a:p>
            <a:r>
              <a:rPr lang="it-IT" sz="2800" dirty="0">
                <a:latin typeface="Calibri" panose="020F0502020204030204" pitchFamily="34" charset="0"/>
                <a:cs typeface="Calibri" panose="020F0502020204030204" pitchFamily="34" charset="0"/>
              </a:rPr>
              <a:t>( Ref Vermon1024)</a:t>
            </a:r>
          </a:p>
        </p:txBody>
      </p:sp>
      <p:sp>
        <p:nvSpPr>
          <p:cNvPr id="8" name="CasellaDiTesto 7">
            <a:extLst>
              <a:ext uri="{FF2B5EF4-FFF2-40B4-BE49-F238E27FC236}">
                <a16:creationId xmlns:a16="http://schemas.microsoft.com/office/drawing/2014/main" id="{CB0B419C-838D-4D8F-9AB7-C808EB20E42F}"/>
              </a:ext>
            </a:extLst>
          </p:cNvPr>
          <p:cNvSpPr txBox="1"/>
          <p:nvPr/>
        </p:nvSpPr>
        <p:spPr>
          <a:xfrm>
            <a:off x="231775" y="3392390"/>
            <a:ext cx="8680450" cy="2154436"/>
          </a:xfrm>
          <a:prstGeom prst="rect">
            <a:avLst/>
          </a:prstGeom>
          <a:noFill/>
        </p:spPr>
        <p:txBody>
          <a:bodyPr wrap="square" rtlCol="0">
            <a:spAutoFit/>
          </a:bodyPr>
          <a:lstStyle/>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B è proporzionale all’apertura equivalente</a:t>
            </a:r>
          </a:p>
          <a:p>
            <a:endParaRPr lang="it-IT"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Apertura equivalente delle sonde sparse = 77 – 90 % (Rispetto a Ref)</a:t>
            </a:r>
          </a:p>
          <a:p>
            <a:endParaRPr lang="it-IT" sz="2800" dirty="0">
              <a:latin typeface="Calibri" panose="020F0502020204030204" pitchFamily="34" charset="0"/>
              <a:cs typeface="Calibri" panose="020F0502020204030204" pitchFamily="34" charset="0"/>
            </a:endParaRPr>
          </a:p>
        </p:txBody>
      </p:sp>
      <p:sp>
        <p:nvSpPr>
          <p:cNvPr id="44" name="CasellaDiTesto 43">
            <a:extLst>
              <a:ext uri="{FF2B5EF4-FFF2-40B4-BE49-F238E27FC236}">
                <a16:creationId xmlns:a16="http://schemas.microsoft.com/office/drawing/2014/main" id="{1E7E7D90-0CF9-4C3B-B5A0-4E80963A2549}"/>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54227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b="88000"/>
          </a:stretch>
        </a:blipFill>
        <a:effectLst/>
      </p:bgPr>
    </p:bg>
    <p:spTree>
      <p:nvGrpSpPr>
        <p:cNvPr id="1" name=""/>
        <p:cNvGrpSpPr/>
        <p:nvPr/>
      </p:nvGrpSpPr>
      <p:grpSpPr>
        <a:xfrm>
          <a:off x="0" y="0"/>
          <a:ext cx="0" cy="0"/>
          <a:chOff x="0" y="0"/>
          <a:chExt cx="0" cy="0"/>
        </a:xfrm>
      </p:grpSpPr>
      <p:sp>
        <p:nvSpPr>
          <p:cNvPr id="10" name="Freeform 91">
            <a:extLst>
              <a:ext uri="{FF2B5EF4-FFF2-40B4-BE49-F238E27FC236}">
                <a16:creationId xmlns:a16="http://schemas.microsoft.com/office/drawing/2014/main" id="{129FE205-EBC5-4C61-9A96-712FF1EC7D91}"/>
              </a:ext>
            </a:extLst>
          </p:cNvPr>
          <p:cNvSpPr>
            <a:spLocks/>
          </p:cNvSpPr>
          <p:nvPr/>
        </p:nvSpPr>
        <p:spPr bwMode="auto">
          <a:xfrm>
            <a:off x="0" y="5606256"/>
            <a:ext cx="1489075" cy="2230438"/>
          </a:xfrm>
          <a:custGeom>
            <a:avLst/>
            <a:gdLst>
              <a:gd name="T0" fmla="*/ 531 w 1561"/>
              <a:gd name="T1" fmla="*/ 53 h 2263"/>
              <a:gd name="T2" fmla="*/ 531 w 1561"/>
              <a:gd name="T3" fmla="*/ 53 h 2263"/>
              <a:gd name="T4" fmla="*/ 647 w 1561"/>
              <a:gd name="T5" fmla="*/ 11 h 2263"/>
              <a:gd name="T6" fmla="*/ 843 w 1561"/>
              <a:gd name="T7" fmla="*/ 17 h 2263"/>
              <a:gd name="T8" fmla="*/ 975 w 1561"/>
              <a:gd name="T9" fmla="*/ 68 h 2263"/>
              <a:gd name="T10" fmla="*/ 992 w 1561"/>
              <a:gd name="T11" fmla="*/ 96 h 2263"/>
              <a:gd name="T12" fmla="*/ 945 w 1561"/>
              <a:gd name="T13" fmla="*/ 187 h 2263"/>
              <a:gd name="T14" fmla="*/ 924 w 1561"/>
              <a:gd name="T15" fmla="*/ 228 h 2263"/>
              <a:gd name="T16" fmla="*/ 932 w 1561"/>
              <a:gd name="T17" fmla="*/ 263 h 2263"/>
              <a:gd name="T18" fmla="*/ 945 w 1561"/>
              <a:gd name="T19" fmla="*/ 309 h 2263"/>
              <a:gd name="T20" fmla="*/ 900 w 1561"/>
              <a:gd name="T21" fmla="*/ 464 h 2263"/>
              <a:gd name="T22" fmla="*/ 898 w 1561"/>
              <a:gd name="T23" fmla="*/ 545 h 2263"/>
              <a:gd name="T24" fmla="*/ 994 w 1561"/>
              <a:gd name="T25" fmla="*/ 591 h 2263"/>
              <a:gd name="T26" fmla="*/ 1198 w 1561"/>
              <a:gd name="T27" fmla="*/ 692 h 2263"/>
              <a:gd name="T28" fmla="*/ 1367 w 1561"/>
              <a:gd name="T29" fmla="*/ 1006 h 2263"/>
              <a:gd name="T30" fmla="*/ 1383 w 1561"/>
              <a:gd name="T31" fmla="*/ 1059 h 2263"/>
              <a:gd name="T32" fmla="*/ 1393 w 1561"/>
              <a:gd name="T33" fmla="*/ 1110 h 2263"/>
              <a:gd name="T34" fmla="*/ 1426 w 1561"/>
              <a:gd name="T35" fmla="*/ 1162 h 2263"/>
              <a:gd name="T36" fmla="*/ 1436 w 1561"/>
              <a:gd name="T37" fmla="*/ 1288 h 2263"/>
              <a:gd name="T38" fmla="*/ 1489 w 1561"/>
              <a:gd name="T39" fmla="*/ 1415 h 2263"/>
              <a:gd name="T40" fmla="*/ 1534 w 1561"/>
              <a:gd name="T41" fmla="*/ 1492 h 2263"/>
              <a:gd name="T42" fmla="*/ 1560 w 1561"/>
              <a:gd name="T43" fmla="*/ 1556 h 2263"/>
              <a:gd name="T44" fmla="*/ 1526 w 1561"/>
              <a:gd name="T45" fmla="*/ 1617 h 2263"/>
              <a:gd name="T46" fmla="*/ 1534 w 1561"/>
              <a:gd name="T47" fmla="*/ 1683 h 2263"/>
              <a:gd name="T48" fmla="*/ 1493 w 1561"/>
              <a:gd name="T49" fmla="*/ 1758 h 2263"/>
              <a:gd name="T50" fmla="*/ 1456 w 1561"/>
              <a:gd name="T51" fmla="*/ 1797 h 2263"/>
              <a:gd name="T52" fmla="*/ 1459 w 1561"/>
              <a:gd name="T53" fmla="*/ 1859 h 2263"/>
              <a:gd name="T54" fmla="*/ 1414 w 1561"/>
              <a:gd name="T55" fmla="*/ 1973 h 2263"/>
              <a:gd name="T56" fmla="*/ 1406 w 1561"/>
              <a:gd name="T57" fmla="*/ 2019 h 2263"/>
              <a:gd name="T58" fmla="*/ 1204 w 1561"/>
              <a:gd name="T59" fmla="*/ 2158 h 2263"/>
              <a:gd name="T60" fmla="*/ 869 w 1561"/>
              <a:gd name="T61" fmla="*/ 2255 h 2263"/>
              <a:gd name="T62" fmla="*/ 451 w 1561"/>
              <a:gd name="T63" fmla="*/ 2211 h 2263"/>
              <a:gd name="T64" fmla="*/ 154 w 1561"/>
              <a:gd name="T65" fmla="*/ 2055 h 2263"/>
              <a:gd name="T66" fmla="*/ 119 w 1561"/>
              <a:gd name="T67" fmla="*/ 2022 h 2263"/>
              <a:gd name="T68" fmla="*/ 105 w 1561"/>
              <a:gd name="T69" fmla="*/ 1841 h 2263"/>
              <a:gd name="T70" fmla="*/ 92 w 1561"/>
              <a:gd name="T71" fmla="*/ 1674 h 2263"/>
              <a:gd name="T72" fmla="*/ 22 w 1561"/>
              <a:gd name="T73" fmla="*/ 1608 h 2263"/>
              <a:gd name="T74" fmla="*/ 33 w 1561"/>
              <a:gd name="T75" fmla="*/ 1492 h 2263"/>
              <a:gd name="T76" fmla="*/ 52 w 1561"/>
              <a:gd name="T77" fmla="*/ 1376 h 2263"/>
              <a:gd name="T78" fmla="*/ 54 w 1561"/>
              <a:gd name="T79" fmla="*/ 1202 h 2263"/>
              <a:gd name="T80" fmla="*/ 117 w 1561"/>
              <a:gd name="T81" fmla="*/ 942 h 2263"/>
              <a:gd name="T82" fmla="*/ 235 w 1561"/>
              <a:gd name="T83" fmla="*/ 753 h 2263"/>
              <a:gd name="T84" fmla="*/ 321 w 1561"/>
              <a:gd name="T85" fmla="*/ 694 h 2263"/>
              <a:gd name="T86" fmla="*/ 294 w 1561"/>
              <a:gd name="T87" fmla="*/ 648 h 2263"/>
              <a:gd name="T88" fmla="*/ 309 w 1561"/>
              <a:gd name="T89" fmla="*/ 582 h 2263"/>
              <a:gd name="T90" fmla="*/ 331 w 1561"/>
              <a:gd name="T91" fmla="*/ 540 h 2263"/>
              <a:gd name="T92" fmla="*/ 390 w 1561"/>
              <a:gd name="T93" fmla="*/ 565 h 2263"/>
              <a:gd name="T94" fmla="*/ 429 w 1561"/>
              <a:gd name="T95" fmla="*/ 591 h 2263"/>
              <a:gd name="T96" fmla="*/ 455 w 1561"/>
              <a:gd name="T97" fmla="*/ 613 h 2263"/>
              <a:gd name="T98" fmla="*/ 515 w 1561"/>
              <a:gd name="T99" fmla="*/ 569 h 2263"/>
              <a:gd name="T100" fmla="*/ 572 w 1561"/>
              <a:gd name="T101" fmla="*/ 538 h 2263"/>
              <a:gd name="T102" fmla="*/ 572 w 1561"/>
              <a:gd name="T103" fmla="*/ 442 h 2263"/>
              <a:gd name="T104" fmla="*/ 555 w 1561"/>
              <a:gd name="T105" fmla="*/ 331 h 2263"/>
              <a:gd name="T106" fmla="*/ 568 w 1561"/>
              <a:gd name="T107" fmla="*/ 242 h 2263"/>
              <a:gd name="T108" fmla="*/ 559 w 1561"/>
              <a:gd name="T109" fmla="*/ 154 h 2263"/>
              <a:gd name="T110" fmla="*/ 531 w 1561"/>
              <a:gd name="T111" fmla="*/ 53 h 2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1" h="2263">
                <a:moveTo>
                  <a:pt x="531" y="53"/>
                </a:moveTo>
                <a:lnTo>
                  <a:pt x="531" y="53"/>
                </a:lnTo>
                <a:cubicBezTo>
                  <a:pt x="531" y="53"/>
                  <a:pt x="578" y="22"/>
                  <a:pt x="647" y="11"/>
                </a:cubicBezTo>
                <a:cubicBezTo>
                  <a:pt x="716" y="0"/>
                  <a:pt x="788" y="0"/>
                  <a:pt x="843" y="17"/>
                </a:cubicBezTo>
                <a:cubicBezTo>
                  <a:pt x="898" y="33"/>
                  <a:pt x="957" y="55"/>
                  <a:pt x="975" y="68"/>
                </a:cubicBezTo>
                <a:cubicBezTo>
                  <a:pt x="992" y="81"/>
                  <a:pt x="992" y="96"/>
                  <a:pt x="992" y="96"/>
                </a:cubicBezTo>
                <a:lnTo>
                  <a:pt x="945" y="187"/>
                </a:lnTo>
                <a:cubicBezTo>
                  <a:pt x="945" y="187"/>
                  <a:pt x="922" y="222"/>
                  <a:pt x="924" y="228"/>
                </a:cubicBezTo>
                <a:cubicBezTo>
                  <a:pt x="926" y="233"/>
                  <a:pt x="932" y="263"/>
                  <a:pt x="932" y="263"/>
                </a:cubicBezTo>
                <a:cubicBezTo>
                  <a:pt x="932" y="263"/>
                  <a:pt x="945" y="299"/>
                  <a:pt x="945" y="309"/>
                </a:cubicBezTo>
                <a:cubicBezTo>
                  <a:pt x="945" y="318"/>
                  <a:pt x="914" y="439"/>
                  <a:pt x="900" y="464"/>
                </a:cubicBezTo>
                <a:cubicBezTo>
                  <a:pt x="886" y="490"/>
                  <a:pt x="886" y="531"/>
                  <a:pt x="898" y="545"/>
                </a:cubicBezTo>
                <a:cubicBezTo>
                  <a:pt x="910" y="560"/>
                  <a:pt x="961" y="580"/>
                  <a:pt x="994" y="591"/>
                </a:cubicBezTo>
                <a:cubicBezTo>
                  <a:pt x="1028" y="602"/>
                  <a:pt x="1179" y="670"/>
                  <a:pt x="1198" y="692"/>
                </a:cubicBezTo>
                <a:cubicBezTo>
                  <a:pt x="1218" y="714"/>
                  <a:pt x="1357" y="916"/>
                  <a:pt x="1367" y="1006"/>
                </a:cubicBezTo>
                <a:cubicBezTo>
                  <a:pt x="1377" y="1096"/>
                  <a:pt x="1383" y="1059"/>
                  <a:pt x="1383" y="1059"/>
                </a:cubicBezTo>
                <a:lnTo>
                  <a:pt x="1393" y="1110"/>
                </a:lnTo>
                <a:cubicBezTo>
                  <a:pt x="1393" y="1110"/>
                  <a:pt x="1416" y="1147"/>
                  <a:pt x="1426" y="1162"/>
                </a:cubicBezTo>
                <a:cubicBezTo>
                  <a:pt x="1436" y="1176"/>
                  <a:pt x="1436" y="1288"/>
                  <a:pt x="1436" y="1288"/>
                </a:cubicBezTo>
                <a:lnTo>
                  <a:pt x="1489" y="1415"/>
                </a:lnTo>
                <a:lnTo>
                  <a:pt x="1534" y="1492"/>
                </a:lnTo>
                <a:cubicBezTo>
                  <a:pt x="1534" y="1492"/>
                  <a:pt x="1561" y="1543"/>
                  <a:pt x="1560" y="1556"/>
                </a:cubicBezTo>
                <a:cubicBezTo>
                  <a:pt x="1558" y="1569"/>
                  <a:pt x="1526" y="1617"/>
                  <a:pt x="1526" y="1617"/>
                </a:cubicBezTo>
                <a:cubicBezTo>
                  <a:pt x="1526" y="1617"/>
                  <a:pt x="1536" y="1668"/>
                  <a:pt x="1534" y="1683"/>
                </a:cubicBezTo>
                <a:cubicBezTo>
                  <a:pt x="1532" y="1698"/>
                  <a:pt x="1510" y="1745"/>
                  <a:pt x="1493" y="1758"/>
                </a:cubicBezTo>
                <a:cubicBezTo>
                  <a:pt x="1475" y="1771"/>
                  <a:pt x="1456" y="1797"/>
                  <a:pt x="1456" y="1797"/>
                </a:cubicBezTo>
                <a:cubicBezTo>
                  <a:pt x="1456" y="1797"/>
                  <a:pt x="1459" y="1848"/>
                  <a:pt x="1459" y="1859"/>
                </a:cubicBezTo>
                <a:cubicBezTo>
                  <a:pt x="1459" y="1870"/>
                  <a:pt x="1450" y="1942"/>
                  <a:pt x="1414" y="1973"/>
                </a:cubicBezTo>
                <a:cubicBezTo>
                  <a:pt x="1407" y="1980"/>
                  <a:pt x="1406" y="2019"/>
                  <a:pt x="1406" y="2019"/>
                </a:cubicBezTo>
                <a:cubicBezTo>
                  <a:pt x="1406" y="2019"/>
                  <a:pt x="1304" y="2114"/>
                  <a:pt x="1204" y="2158"/>
                </a:cubicBezTo>
                <a:cubicBezTo>
                  <a:pt x="1104" y="2202"/>
                  <a:pt x="988" y="2248"/>
                  <a:pt x="869" y="2255"/>
                </a:cubicBezTo>
                <a:cubicBezTo>
                  <a:pt x="749" y="2263"/>
                  <a:pt x="566" y="2257"/>
                  <a:pt x="451" y="2211"/>
                </a:cubicBezTo>
                <a:cubicBezTo>
                  <a:pt x="335" y="2165"/>
                  <a:pt x="231" y="2121"/>
                  <a:pt x="154" y="2055"/>
                </a:cubicBezTo>
                <a:cubicBezTo>
                  <a:pt x="78" y="1989"/>
                  <a:pt x="119" y="2022"/>
                  <a:pt x="119" y="2022"/>
                </a:cubicBezTo>
                <a:lnTo>
                  <a:pt x="105" y="1841"/>
                </a:lnTo>
                <a:lnTo>
                  <a:pt x="92" y="1674"/>
                </a:lnTo>
                <a:cubicBezTo>
                  <a:pt x="92" y="1674"/>
                  <a:pt x="43" y="1648"/>
                  <a:pt x="22" y="1608"/>
                </a:cubicBezTo>
                <a:cubicBezTo>
                  <a:pt x="0" y="1567"/>
                  <a:pt x="18" y="1527"/>
                  <a:pt x="33" y="1492"/>
                </a:cubicBezTo>
                <a:cubicBezTo>
                  <a:pt x="48" y="1457"/>
                  <a:pt x="50" y="1395"/>
                  <a:pt x="52" y="1376"/>
                </a:cubicBezTo>
                <a:cubicBezTo>
                  <a:pt x="54" y="1358"/>
                  <a:pt x="43" y="1277"/>
                  <a:pt x="54" y="1202"/>
                </a:cubicBezTo>
                <a:cubicBezTo>
                  <a:pt x="66" y="1127"/>
                  <a:pt x="80" y="1017"/>
                  <a:pt x="117" y="942"/>
                </a:cubicBezTo>
                <a:cubicBezTo>
                  <a:pt x="154" y="866"/>
                  <a:pt x="200" y="782"/>
                  <a:pt x="235" y="753"/>
                </a:cubicBezTo>
                <a:cubicBezTo>
                  <a:pt x="270" y="723"/>
                  <a:pt x="321" y="694"/>
                  <a:pt x="321" y="694"/>
                </a:cubicBezTo>
                <a:cubicBezTo>
                  <a:pt x="321" y="694"/>
                  <a:pt x="294" y="666"/>
                  <a:pt x="294" y="648"/>
                </a:cubicBezTo>
                <a:cubicBezTo>
                  <a:pt x="294" y="630"/>
                  <a:pt x="302" y="591"/>
                  <a:pt x="309" y="582"/>
                </a:cubicBezTo>
                <a:cubicBezTo>
                  <a:pt x="317" y="573"/>
                  <a:pt x="331" y="540"/>
                  <a:pt x="331" y="540"/>
                </a:cubicBezTo>
                <a:cubicBezTo>
                  <a:pt x="331" y="540"/>
                  <a:pt x="378" y="560"/>
                  <a:pt x="390" y="565"/>
                </a:cubicBezTo>
                <a:cubicBezTo>
                  <a:pt x="402" y="571"/>
                  <a:pt x="415" y="578"/>
                  <a:pt x="429" y="591"/>
                </a:cubicBezTo>
                <a:cubicBezTo>
                  <a:pt x="443" y="604"/>
                  <a:pt x="451" y="613"/>
                  <a:pt x="455" y="613"/>
                </a:cubicBezTo>
                <a:cubicBezTo>
                  <a:pt x="459" y="613"/>
                  <a:pt x="515" y="569"/>
                  <a:pt x="515" y="569"/>
                </a:cubicBezTo>
                <a:lnTo>
                  <a:pt x="572" y="538"/>
                </a:lnTo>
                <a:lnTo>
                  <a:pt x="572" y="442"/>
                </a:lnTo>
                <a:lnTo>
                  <a:pt x="555" y="331"/>
                </a:lnTo>
                <a:lnTo>
                  <a:pt x="568" y="242"/>
                </a:lnTo>
                <a:lnTo>
                  <a:pt x="559" y="154"/>
                </a:lnTo>
                <a:lnTo>
                  <a:pt x="531" y="53"/>
                </a:lnTo>
                <a:close/>
              </a:path>
            </a:pathLst>
          </a:custGeom>
          <a:solidFill>
            <a:srgbClr val="FEFEF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1" name="Freeform 92">
            <a:extLst>
              <a:ext uri="{FF2B5EF4-FFF2-40B4-BE49-F238E27FC236}">
                <a16:creationId xmlns:a16="http://schemas.microsoft.com/office/drawing/2014/main" id="{A98C5A36-D4B9-49B7-9582-ADFA37AD1650}"/>
              </a:ext>
            </a:extLst>
          </p:cNvPr>
          <p:cNvSpPr>
            <a:spLocks/>
          </p:cNvSpPr>
          <p:nvPr/>
        </p:nvSpPr>
        <p:spPr bwMode="auto">
          <a:xfrm>
            <a:off x="-396875" y="7296944"/>
            <a:ext cx="252413" cy="166688"/>
          </a:xfrm>
          <a:custGeom>
            <a:avLst/>
            <a:gdLst>
              <a:gd name="T0" fmla="*/ 139 w 265"/>
              <a:gd name="T1" fmla="*/ 71 h 170"/>
              <a:gd name="T2" fmla="*/ 139 w 265"/>
              <a:gd name="T3" fmla="*/ 71 h 170"/>
              <a:gd name="T4" fmla="*/ 135 w 265"/>
              <a:gd name="T5" fmla="*/ 70 h 170"/>
              <a:gd name="T6" fmla="*/ 122 w 265"/>
              <a:gd name="T7" fmla="*/ 36 h 170"/>
              <a:gd name="T8" fmla="*/ 127 w 265"/>
              <a:gd name="T9" fmla="*/ 20 h 170"/>
              <a:gd name="T10" fmla="*/ 135 w 265"/>
              <a:gd name="T11" fmla="*/ 15 h 170"/>
              <a:gd name="T12" fmla="*/ 139 w 265"/>
              <a:gd name="T13" fmla="*/ 11 h 170"/>
              <a:gd name="T14" fmla="*/ 132 w 265"/>
              <a:gd name="T15" fmla="*/ 11 h 170"/>
              <a:gd name="T16" fmla="*/ 111 w 265"/>
              <a:gd name="T17" fmla="*/ 19 h 170"/>
              <a:gd name="T18" fmla="*/ 92 w 265"/>
              <a:gd name="T19" fmla="*/ 25 h 170"/>
              <a:gd name="T20" fmla="*/ 90 w 265"/>
              <a:gd name="T21" fmla="*/ 27 h 170"/>
              <a:gd name="T22" fmla="*/ 94 w 265"/>
              <a:gd name="T23" fmla="*/ 29 h 170"/>
              <a:gd name="T24" fmla="*/ 104 w 265"/>
              <a:gd name="T25" fmla="*/ 37 h 170"/>
              <a:gd name="T26" fmla="*/ 109 w 265"/>
              <a:gd name="T27" fmla="*/ 47 h 170"/>
              <a:gd name="T28" fmla="*/ 121 w 265"/>
              <a:gd name="T29" fmla="*/ 76 h 170"/>
              <a:gd name="T30" fmla="*/ 119 w 265"/>
              <a:gd name="T31" fmla="*/ 79 h 170"/>
              <a:gd name="T32" fmla="*/ 48 w 265"/>
              <a:gd name="T33" fmla="*/ 110 h 170"/>
              <a:gd name="T34" fmla="*/ 43 w 265"/>
              <a:gd name="T35" fmla="*/ 109 h 170"/>
              <a:gd name="T36" fmla="*/ 29 w 265"/>
              <a:gd name="T37" fmla="*/ 74 h 170"/>
              <a:gd name="T38" fmla="*/ 31 w 265"/>
              <a:gd name="T39" fmla="*/ 55 h 170"/>
              <a:gd name="T40" fmla="*/ 41 w 265"/>
              <a:gd name="T41" fmla="*/ 49 h 170"/>
              <a:gd name="T42" fmla="*/ 45 w 265"/>
              <a:gd name="T43" fmla="*/ 44 h 170"/>
              <a:gd name="T44" fmla="*/ 40 w 265"/>
              <a:gd name="T45" fmla="*/ 44 h 170"/>
              <a:gd name="T46" fmla="*/ 16 w 265"/>
              <a:gd name="T47" fmla="*/ 53 h 170"/>
              <a:gd name="T48" fmla="*/ 2 w 265"/>
              <a:gd name="T49" fmla="*/ 56 h 170"/>
              <a:gd name="T50" fmla="*/ 0 w 265"/>
              <a:gd name="T51" fmla="*/ 59 h 170"/>
              <a:gd name="T52" fmla="*/ 4 w 265"/>
              <a:gd name="T53" fmla="*/ 62 h 170"/>
              <a:gd name="T54" fmla="*/ 9 w 265"/>
              <a:gd name="T55" fmla="*/ 71 h 170"/>
              <a:gd name="T56" fmla="*/ 35 w 265"/>
              <a:gd name="T57" fmla="*/ 131 h 170"/>
              <a:gd name="T58" fmla="*/ 48 w 265"/>
              <a:gd name="T59" fmla="*/ 165 h 170"/>
              <a:gd name="T60" fmla="*/ 53 w 265"/>
              <a:gd name="T61" fmla="*/ 169 h 170"/>
              <a:gd name="T62" fmla="*/ 54 w 265"/>
              <a:gd name="T63" fmla="*/ 164 h 170"/>
              <a:gd name="T64" fmla="*/ 51 w 265"/>
              <a:gd name="T65" fmla="*/ 155 h 170"/>
              <a:gd name="T66" fmla="*/ 63 w 265"/>
              <a:gd name="T67" fmla="*/ 138 h 170"/>
              <a:gd name="T68" fmla="*/ 124 w 265"/>
              <a:gd name="T69" fmla="*/ 111 h 170"/>
              <a:gd name="T70" fmla="*/ 174 w 265"/>
              <a:gd name="T71" fmla="*/ 90 h 170"/>
              <a:gd name="T72" fmla="*/ 236 w 265"/>
              <a:gd name="T73" fmla="*/ 65 h 170"/>
              <a:gd name="T74" fmla="*/ 255 w 265"/>
              <a:gd name="T75" fmla="*/ 65 h 170"/>
              <a:gd name="T76" fmla="*/ 259 w 265"/>
              <a:gd name="T77" fmla="*/ 73 h 170"/>
              <a:gd name="T78" fmla="*/ 263 w 265"/>
              <a:gd name="T79" fmla="*/ 75 h 170"/>
              <a:gd name="T80" fmla="*/ 264 w 265"/>
              <a:gd name="T81" fmla="*/ 69 h 170"/>
              <a:gd name="T82" fmla="*/ 251 w 265"/>
              <a:gd name="T83" fmla="*/ 40 h 170"/>
              <a:gd name="T84" fmla="*/ 237 w 265"/>
              <a:gd name="T85" fmla="*/ 5 h 170"/>
              <a:gd name="T86" fmla="*/ 231 w 265"/>
              <a:gd name="T87" fmla="*/ 1 h 170"/>
              <a:gd name="T88" fmla="*/ 231 w 265"/>
              <a:gd name="T89" fmla="*/ 6 h 170"/>
              <a:gd name="T90" fmla="*/ 235 w 265"/>
              <a:gd name="T91" fmla="*/ 18 h 170"/>
              <a:gd name="T92" fmla="*/ 223 w 265"/>
              <a:gd name="T93" fmla="*/ 34 h 170"/>
              <a:gd name="T94" fmla="*/ 162 w 265"/>
              <a:gd name="T95" fmla="*/ 61 h 170"/>
              <a:gd name="T96" fmla="*/ 139 w 265"/>
              <a:gd name="T97" fmla="*/ 71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5" h="170">
                <a:moveTo>
                  <a:pt x="139" y="71"/>
                </a:moveTo>
                <a:lnTo>
                  <a:pt x="139" y="71"/>
                </a:lnTo>
                <a:cubicBezTo>
                  <a:pt x="137" y="72"/>
                  <a:pt x="136" y="71"/>
                  <a:pt x="135" y="70"/>
                </a:cubicBezTo>
                <a:cubicBezTo>
                  <a:pt x="134" y="66"/>
                  <a:pt x="123" y="42"/>
                  <a:pt x="122" y="36"/>
                </a:cubicBezTo>
                <a:cubicBezTo>
                  <a:pt x="120" y="28"/>
                  <a:pt x="124" y="23"/>
                  <a:pt x="127" y="20"/>
                </a:cubicBezTo>
                <a:cubicBezTo>
                  <a:pt x="130" y="17"/>
                  <a:pt x="133" y="16"/>
                  <a:pt x="135" y="15"/>
                </a:cubicBezTo>
                <a:cubicBezTo>
                  <a:pt x="137" y="14"/>
                  <a:pt x="139" y="12"/>
                  <a:pt x="139" y="11"/>
                </a:cubicBezTo>
                <a:cubicBezTo>
                  <a:pt x="138" y="9"/>
                  <a:pt x="135" y="10"/>
                  <a:pt x="132" y="11"/>
                </a:cubicBezTo>
                <a:cubicBezTo>
                  <a:pt x="130" y="12"/>
                  <a:pt x="117" y="17"/>
                  <a:pt x="111" y="19"/>
                </a:cubicBezTo>
                <a:cubicBezTo>
                  <a:pt x="102" y="22"/>
                  <a:pt x="94" y="24"/>
                  <a:pt x="92" y="25"/>
                </a:cubicBezTo>
                <a:cubicBezTo>
                  <a:pt x="91" y="26"/>
                  <a:pt x="90" y="26"/>
                  <a:pt x="90" y="27"/>
                </a:cubicBezTo>
                <a:cubicBezTo>
                  <a:pt x="91" y="29"/>
                  <a:pt x="92" y="29"/>
                  <a:pt x="94" y="29"/>
                </a:cubicBezTo>
                <a:cubicBezTo>
                  <a:pt x="99" y="30"/>
                  <a:pt x="102" y="33"/>
                  <a:pt x="104" y="37"/>
                </a:cubicBezTo>
                <a:cubicBezTo>
                  <a:pt x="105" y="40"/>
                  <a:pt x="107" y="43"/>
                  <a:pt x="109" y="47"/>
                </a:cubicBezTo>
                <a:lnTo>
                  <a:pt x="121" y="76"/>
                </a:lnTo>
                <a:cubicBezTo>
                  <a:pt x="122" y="78"/>
                  <a:pt x="121" y="78"/>
                  <a:pt x="119" y="79"/>
                </a:cubicBezTo>
                <a:lnTo>
                  <a:pt x="48" y="110"/>
                </a:lnTo>
                <a:cubicBezTo>
                  <a:pt x="44" y="111"/>
                  <a:pt x="43" y="111"/>
                  <a:pt x="43" y="109"/>
                </a:cubicBezTo>
                <a:lnTo>
                  <a:pt x="29" y="74"/>
                </a:lnTo>
                <a:cubicBezTo>
                  <a:pt x="25" y="65"/>
                  <a:pt x="27" y="58"/>
                  <a:pt x="31" y="55"/>
                </a:cubicBezTo>
                <a:cubicBezTo>
                  <a:pt x="34" y="52"/>
                  <a:pt x="39" y="50"/>
                  <a:pt x="41" y="49"/>
                </a:cubicBezTo>
                <a:cubicBezTo>
                  <a:pt x="44" y="47"/>
                  <a:pt x="45" y="46"/>
                  <a:pt x="45" y="44"/>
                </a:cubicBezTo>
                <a:cubicBezTo>
                  <a:pt x="44" y="43"/>
                  <a:pt x="42" y="43"/>
                  <a:pt x="40" y="44"/>
                </a:cubicBezTo>
                <a:cubicBezTo>
                  <a:pt x="36" y="45"/>
                  <a:pt x="19" y="52"/>
                  <a:pt x="16" y="53"/>
                </a:cubicBezTo>
                <a:cubicBezTo>
                  <a:pt x="8" y="55"/>
                  <a:pt x="4" y="55"/>
                  <a:pt x="2" y="56"/>
                </a:cubicBezTo>
                <a:cubicBezTo>
                  <a:pt x="1" y="57"/>
                  <a:pt x="0" y="58"/>
                  <a:pt x="0" y="59"/>
                </a:cubicBezTo>
                <a:cubicBezTo>
                  <a:pt x="1" y="60"/>
                  <a:pt x="2" y="61"/>
                  <a:pt x="4" y="62"/>
                </a:cubicBezTo>
                <a:cubicBezTo>
                  <a:pt x="5" y="64"/>
                  <a:pt x="7" y="67"/>
                  <a:pt x="9" y="71"/>
                </a:cubicBezTo>
                <a:cubicBezTo>
                  <a:pt x="11" y="76"/>
                  <a:pt x="31" y="123"/>
                  <a:pt x="35" y="131"/>
                </a:cubicBezTo>
                <a:cubicBezTo>
                  <a:pt x="38" y="138"/>
                  <a:pt x="43" y="153"/>
                  <a:pt x="48" y="165"/>
                </a:cubicBezTo>
                <a:cubicBezTo>
                  <a:pt x="50" y="168"/>
                  <a:pt x="51" y="170"/>
                  <a:pt x="53" y="169"/>
                </a:cubicBezTo>
                <a:cubicBezTo>
                  <a:pt x="55" y="168"/>
                  <a:pt x="55" y="166"/>
                  <a:pt x="54" y="164"/>
                </a:cubicBezTo>
                <a:cubicBezTo>
                  <a:pt x="52" y="161"/>
                  <a:pt x="51" y="157"/>
                  <a:pt x="51" y="155"/>
                </a:cubicBezTo>
                <a:cubicBezTo>
                  <a:pt x="50" y="146"/>
                  <a:pt x="53" y="142"/>
                  <a:pt x="63" y="138"/>
                </a:cubicBezTo>
                <a:cubicBezTo>
                  <a:pt x="72" y="133"/>
                  <a:pt x="80" y="130"/>
                  <a:pt x="124" y="111"/>
                </a:cubicBezTo>
                <a:lnTo>
                  <a:pt x="174" y="90"/>
                </a:lnTo>
                <a:cubicBezTo>
                  <a:pt x="202" y="78"/>
                  <a:pt x="223" y="69"/>
                  <a:pt x="236" y="65"/>
                </a:cubicBezTo>
                <a:cubicBezTo>
                  <a:pt x="245" y="62"/>
                  <a:pt x="251" y="61"/>
                  <a:pt x="255" y="65"/>
                </a:cubicBezTo>
                <a:cubicBezTo>
                  <a:pt x="256" y="67"/>
                  <a:pt x="258" y="69"/>
                  <a:pt x="259" y="73"/>
                </a:cubicBezTo>
                <a:cubicBezTo>
                  <a:pt x="260" y="75"/>
                  <a:pt x="262" y="76"/>
                  <a:pt x="263" y="75"/>
                </a:cubicBezTo>
                <a:cubicBezTo>
                  <a:pt x="265" y="74"/>
                  <a:pt x="265" y="72"/>
                  <a:pt x="264" y="69"/>
                </a:cubicBezTo>
                <a:cubicBezTo>
                  <a:pt x="260" y="60"/>
                  <a:pt x="253" y="46"/>
                  <a:pt x="251" y="40"/>
                </a:cubicBezTo>
                <a:cubicBezTo>
                  <a:pt x="248" y="34"/>
                  <a:pt x="243" y="19"/>
                  <a:pt x="237" y="5"/>
                </a:cubicBezTo>
                <a:cubicBezTo>
                  <a:pt x="235" y="2"/>
                  <a:pt x="234" y="0"/>
                  <a:pt x="231" y="1"/>
                </a:cubicBezTo>
                <a:cubicBezTo>
                  <a:pt x="230" y="2"/>
                  <a:pt x="230" y="3"/>
                  <a:pt x="231" y="6"/>
                </a:cubicBezTo>
                <a:cubicBezTo>
                  <a:pt x="232" y="9"/>
                  <a:pt x="234" y="15"/>
                  <a:pt x="235" y="18"/>
                </a:cubicBezTo>
                <a:cubicBezTo>
                  <a:pt x="236" y="25"/>
                  <a:pt x="231" y="29"/>
                  <a:pt x="223" y="34"/>
                </a:cubicBezTo>
                <a:cubicBezTo>
                  <a:pt x="211" y="40"/>
                  <a:pt x="190" y="49"/>
                  <a:pt x="162" y="61"/>
                </a:cubicBezTo>
                <a:lnTo>
                  <a:pt x="139" y="71"/>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2" name="Freeform 93">
            <a:extLst>
              <a:ext uri="{FF2B5EF4-FFF2-40B4-BE49-F238E27FC236}">
                <a16:creationId xmlns:a16="http://schemas.microsoft.com/office/drawing/2014/main" id="{21F3D762-DCBD-4BE2-9453-450240D2FE4A}"/>
              </a:ext>
            </a:extLst>
          </p:cNvPr>
          <p:cNvSpPr>
            <a:spLocks/>
          </p:cNvSpPr>
          <p:nvPr/>
        </p:nvSpPr>
        <p:spPr bwMode="auto">
          <a:xfrm>
            <a:off x="-430213" y="7130257"/>
            <a:ext cx="234950" cy="177800"/>
          </a:xfrm>
          <a:custGeom>
            <a:avLst/>
            <a:gdLst>
              <a:gd name="T0" fmla="*/ 93 w 247"/>
              <a:gd name="T1" fmla="*/ 105 h 180"/>
              <a:gd name="T2" fmla="*/ 93 w 247"/>
              <a:gd name="T3" fmla="*/ 105 h 180"/>
              <a:gd name="T4" fmla="*/ 29 w 247"/>
              <a:gd name="T5" fmla="*/ 120 h 180"/>
              <a:gd name="T6" fmla="*/ 10 w 247"/>
              <a:gd name="T7" fmla="*/ 116 h 180"/>
              <a:gd name="T8" fmla="*/ 6 w 247"/>
              <a:gd name="T9" fmla="*/ 107 h 180"/>
              <a:gd name="T10" fmla="*/ 3 w 247"/>
              <a:gd name="T11" fmla="*/ 103 h 180"/>
              <a:gd name="T12" fmla="*/ 1 w 247"/>
              <a:gd name="T13" fmla="*/ 109 h 180"/>
              <a:gd name="T14" fmla="*/ 10 w 247"/>
              <a:gd name="T15" fmla="*/ 141 h 180"/>
              <a:gd name="T16" fmla="*/ 18 w 247"/>
              <a:gd name="T17" fmla="*/ 175 h 180"/>
              <a:gd name="T18" fmla="*/ 22 w 247"/>
              <a:gd name="T19" fmla="*/ 179 h 180"/>
              <a:gd name="T20" fmla="*/ 24 w 247"/>
              <a:gd name="T21" fmla="*/ 175 h 180"/>
              <a:gd name="T22" fmla="*/ 23 w 247"/>
              <a:gd name="T23" fmla="*/ 166 h 180"/>
              <a:gd name="T24" fmla="*/ 37 w 247"/>
              <a:gd name="T25" fmla="*/ 152 h 180"/>
              <a:gd name="T26" fmla="*/ 101 w 247"/>
              <a:gd name="T27" fmla="*/ 135 h 180"/>
              <a:gd name="T28" fmla="*/ 154 w 247"/>
              <a:gd name="T29" fmla="*/ 121 h 180"/>
              <a:gd name="T30" fmla="*/ 219 w 247"/>
              <a:gd name="T31" fmla="*/ 106 h 180"/>
              <a:gd name="T32" fmla="*/ 238 w 247"/>
              <a:gd name="T33" fmla="*/ 109 h 180"/>
              <a:gd name="T34" fmla="*/ 241 w 247"/>
              <a:gd name="T35" fmla="*/ 117 h 180"/>
              <a:gd name="T36" fmla="*/ 244 w 247"/>
              <a:gd name="T37" fmla="*/ 120 h 180"/>
              <a:gd name="T38" fmla="*/ 246 w 247"/>
              <a:gd name="T39" fmla="*/ 115 h 180"/>
              <a:gd name="T40" fmla="*/ 238 w 247"/>
              <a:gd name="T41" fmla="*/ 85 h 180"/>
              <a:gd name="T42" fmla="*/ 221 w 247"/>
              <a:gd name="T43" fmla="*/ 14 h 180"/>
              <a:gd name="T44" fmla="*/ 209 w 247"/>
              <a:gd name="T45" fmla="*/ 1 h 180"/>
              <a:gd name="T46" fmla="*/ 174 w 247"/>
              <a:gd name="T47" fmla="*/ 6 h 180"/>
              <a:gd name="T48" fmla="*/ 169 w 247"/>
              <a:gd name="T49" fmla="*/ 9 h 180"/>
              <a:gd name="T50" fmla="*/ 174 w 247"/>
              <a:gd name="T51" fmla="*/ 11 h 180"/>
              <a:gd name="T52" fmla="*/ 194 w 247"/>
              <a:gd name="T53" fmla="*/ 12 h 180"/>
              <a:gd name="T54" fmla="*/ 210 w 247"/>
              <a:gd name="T55" fmla="*/ 38 h 180"/>
              <a:gd name="T56" fmla="*/ 210 w 247"/>
              <a:gd name="T57" fmla="*/ 69 h 180"/>
              <a:gd name="T58" fmla="*/ 147 w 247"/>
              <a:gd name="T59" fmla="*/ 91 h 180"/>
              <a:gd name="T60" fmla="*/ 93 w 247"/>
              <a:gd name="T61" fmla="*/ 105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7" h="180">
                <a:moveTo>
                  <a:pt x="93" y="105"/>
                </a:moveTo>
                <a:lnTo>
                  <a:pt x="93" y="105"/>
                </a:lnTo>
                <a:cubicBezTo>
                  <a:pt x="47" y="116"/>
                  <a:pt x="39" y="118"/>
                  <a:pt x="29" y="120"/>
                </a:cubicBezTo>
                <a:cubicBezTo>
                  <a:pt x="18" y="123"/>
                  <a:pt x="13" y="122"/>
                  <a:pt x="10" y="116"/>
                </a:cubicBezTo>
                <a:cubicBezTo>
                  <a:pt x="8" y="113"/>
                  <a:pt x="7" y="109"/>
                  <a:pt x="6" y="107"/>
                </a:cubicBezTo>
                <a:cubicBezTo>
                  <a:pt x="6" y="104"/>
                  <a:pt x="5" y="102"/>
                  <a:pt x="3" y="103"/>
                </a:cubicBezTo>
                <a:cubicBezTo>
                  <a:pt x="0" y="103"/>
                  <a:pt x="0" y="105"/>
                  <a:pt x="1" y="109"/>
                </a:cubicBezTo>
                <a:cubicBezTo>
                  <a:pt x="3" y="118"/>
                  <a:pt x="9" y="136"/>
                  <a:pt x="10" y="141"/>
                </a:cubicBezTo>
                <a:cubicBezTo>
                  <a:pt x="12" y="148"/>
                  <a:pt x="15" y="163"/>
                  <a:pt x="18" y="175"/>
                </a:cubicBezTo>
                <a:cubicBezTo>
                  <a:pt x="19" y="178"/>
                  <a:pt x="20" y="180"/>
                  <a:pt x="22" y="179"/>
                </a:cubicBezTo>
                <a:cubicBezTo>
                  <a:pt x="24" y="179"/>
                  <a:pt x="24" y="177"/>
                  <a:pt x="24" y="175"/>
                </a:cubicBezTo>
                <a:cubicBezTo>
                  <a:pt x="23" y="171"/>
                  <a:pt x="22" y="168"/>
                  <a:pt x="23" y="166"/>
                </a:cubicBezTo>
                <a:cubicBezTo>
                  <a:pt x="23" y="158"/>
                  <a:pt x="27" y="155"/>
                  <a:pt x="37" y="152"/>
                </a:cubicBezTo>
                <a:cubicBezTo>
                  <a:pt x="47" y="149"/>
                  <a:pt x="55" y="146"/>
                  <a:pt x="101" y="135"/>
                </a:cubicBezTo>
                <a:lnTo>
                  <a:pt x="154" y="121"/>
                </a:lnTo>
                <a:cubicBezTo>
                  <a:pt x="182" y="114"/>
                  <a:pt x="206" y="108"/>
                  <a:pt x="219" y="106"/>
                </a:cubicBezTo>
                <a:cubicBezTo>
                  <a:pt x="228" y="105"/>
                  <a:pt x="235" y="104"/>
                  <a:pt x="238" y="109"/>
                </a:cubicBezTo>
                <a:cubicBezTo>
                  <a:pt x="239" y="111"/>
                  <a:pt x="240" y="114"/>
                  <a:pt x="241" y="117"/>
                </a:cubicBezTo>
                <a:cubicBezTo>
                  <a:pt x="242" y="120"/>
                  <a:pt x="243" y="121"/>
                  <a:pt x="244" y="120"/>
                </a:cubicBezTo>
                <a:cubicBezTo>
                  <a:pt x="247" y="120"/>
                  <a:pt x="247" y="118"/>
                  <a:pt x="246" y="115"/>
                </a:cubicBezTo>
                <a:cubicBezTo>
                  <a:pt x="244" y="105"/>
                  <a:pt x="239" y="90"/>
                  <a:pt x="238" y="85"/>
                </a:cubicBezTo>
                <a:cubicBezTo>
                  <a:pt x="233" y="65"/>
                  <a:pt x="230" y="49"/>
                  <a:pt x="221" y="14"/>
                </a:cubicBezTo>
                <a:cubicBezTo>
                  <a:pt x="218" y="1"/>
                  <a:pt x="216" y="0"/>
                  <a:pt x="209" y="1"/>
                </a:cubicBezTo>
                <a:cubicBezTo>
                  <a:pt x="200" y="1"/>
                  <a:pt x="177" y="5"/>
                  <a:pt x="174" y="6"/>
                </a:cubicBezTo>
                <a:cubicBezTo>
                  <a:pt x="170" y="7"/>
                  <a:pt x="169" y="7"/>
                  <a:pt x="169" y="9"/>
                </a:cubicBezTo>
                <a:cubicBezTo>
                  <a:pt x="169" y="11"/>
                  <a:pt x="171" y="11"/>
                  <a:pt x="174" y="11"/>
                </a:cubicBezTo>
                <a:cubicBezTo>
                  <a:pt x="180" y="10"/>
                  <a:pt x="189" y="10"/>
                  <a:pt x="194" y="12"/>
                </a:cubicBezTo>
                <a:cubicBezTo>
                  <a:pt x="204" y="16"/>
                  <a:pt x="206" y="26"/>
                  <a:pt x="210" y="38"/>
                </a:cubicBezTo>
                <a:cubicBezTo>
                  <a:pt x="214" y="57"/>
                  <a:pt x="214" y="64"/>
                  <a:pt x="210" y="69"/>
                </a:cubicBezTo>
                <a:cubicBezTo>
                  <a:pt x="206" y="76"/>
                  <a:pt x="185" y="81"/>
                  <a:pt x="147" y="91"/>
                </a:cubicBezTo>
                <a:lnTo>
                  <a:pt x="93" y="10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3" name="Freeform 94">
            <a:extLst>
              <a:ext uri="{FF2B5EF4-FFF2-40B4-BE49-F238E27FC236}">
                <a16:creationId xmlns:a16="http://schemas.microsoft.com/office/drawing/2014/main" id="{1EC31579-3FEC-4BA3-BCB3-DA7BEA589162}"/>
              </a:ext>
            </a:extLst>
          </p:cNvPr>
          <p:cNvSpPr>
            <a:spLocks noEditPoints="1"/>
          </p:cNvSpPr>
          <p:nvPr/>
        </p:nvSpPr>
        <p:spPr bwMode="auto">
          <a:xfrm>
            <a:off x="-473075" y="6920707"/>
            <a:ext cx="241300" cy="207963"/>
          </a:xfrm>
          <a:custGeom>
            <a:avLst/>
            <a:gdLst>
              <a:gd name="T0" fmla="*/ 249 w 254"/>
              <a:gd name="T1" fmla="*/ 99 h 211"/>
              <a:gd name="T2" fmla="*/ 249 w 254"/>
              <a:gd name="T3" fmla="*/ 99 h 211"/>
              <a:gd name="T4" fmla="*/ 114 w 254"/>
              <a:gd name="T5" fmla="*/ 5 h 211"/>
              <a:gd name="T6" fmla="*/ 5 w 254"/>
              <a:gd name="T7" fmla="*/ 113 h 211"/>
              <a:gd name="T8" fmla="*/ 133 w 254"/>
              <a:gd name="T9" fmla="*/ 208 h 211"/>
              <a:gd name="T10" fmla="*/ 249 w 254"/>
              <a:gd name="T11" fmla="*/ 99 h 211"/>
              <a:gd name="T12" fmla="*/ 233 w 254"/>
              <a:gd name="T13" fmla="*/ 90 h 211"/>
              <a:gd name="T14" fmla="*/ 233 w 254"/>
              <a:gd name="T15" fmla="*/ 90 h 211"/>
              <a:gd name="T16" fmla="*/ 122 w 254"/>
              <a:gd name="T17" fmla="*/ 174 h 211"/>
              <a:gd name="T18" fmla="*/ 20 w 254"/>
              <a:gd name="T19" fmla="*/ 119 h 211"/>
              <a:gd name="T20" fmla="*/ 128 w 254"/>
              <a:gd name="T21" fmla="*/ 39 h 211"/>
              <a:gd name="T22" fmla="*/ 233 w 254"/>
              <a:gd name="T23" fmla="*/ 9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4" h="211">
                <a:moveTo>
                  <a:pt x="249" y="99"/>
                </a:moveTo>
                <a:lnTo>
                  <a:pt x="249" y="99"/>
                </a:lnTo>
                <a:cubicBezTo>
                  <a:pt x="245" y="36"/>
                  <a:pt x="186" y="0"/>
                  <a:pt x="114" y="5"/>
                </a:cubicBezTo>
                <a:cubicBezTo>
                  <a:pt x="43" y="9"/>
                  <a:pt x="0" y="51"/>
                  <a:pt x="5" y="113"/>
                </a:cubicBezTo>
                <a:cubicBezTo>
                  <a:pt x="10" y="188"/>
                  <a:pt x="80" y="211"/>
                  <a:pt x="133" y="208"/>
                </a:cubicBezTo>
                <a:cubicBezTo>
                  <a:pt x="189" y="204"/>
                  <a:pt x="254" y="171"/>
                  <a:pt x="249" y="99"/>
                </a:cubicBezTo>
                <a:close/>
                <a:moveTo>
                  <a:pt x="233" y="90"/>
                </a:moveTo>
                <a:lnTo>
                  <a:pt x="233" y="90"/>
                </a:lnTo>
                <a:cubicBezTo>
                  <a:pt x="236" y="138"/>
                  <a:pt x="186" y="170"/>
                  <a:pt x="122" y="174"/>
                </a:cubicBezTo>
                <a:cubicBezTo>
                  <a:pt x="44" y="179"/>
                  <a:pt x="22" y="148"/>
                  <a:pt x="20" y="119"/>
                </a:cubicBezTo>
                <a:cubicBezTo>
                  <a:pt x="17" y="78"/>
                  <a:pt x="58" y="43"/>
                  <a:pt x="128" y="39"/>
                </a:cubicBezTo>
                <a:cubicBezTo>
                  <a:pt x="218" y="33"/>
                  <a:pt x="232" y="73"/>
                  <a:pt x="233" y="9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4" name="Freeform 95">
            <a:extLst>
              <a:ext uri="{FF2B5EF4-FFF2-40B4-BE49-F238E27FC236}">
                <a16:creationId xmlns:a16="http://schemas.microsoft.com/office/drawing/2014/main" id="{B5FDB983-DFFE-4857-93B8-3FC0173E44D6}"/>
              </a:ext>
            </a:extLst>
          </p:cNvPr>
          <p:cNvSpPr>
            <a:spLocks noEditPoints="1"/>
          </p:cNvSpPr>
          <p:nvPr/>
        </p:nvSpPr>
        <p:spPr bwMode="auto">
          <a:xfrm>
            <a:off x="-463550" y="6707981"/>
            <a:ext cx="252413" cy="188913"/>
          </a:xfrm>
          <a:custGeom>
            <a:avLst/>
            <a:gdLst>
              <a:gd name="T0" fmla="*/ 147 w 265"/>
              <a:gd name="T1" fmla="*/ 154 h 191"/>
              <a:gd name="T2" fmla="*/ 147 w 265"/>
              <a:gd name="T3" fmla="*/ 154 h 191"/>
              <a:gd name="T4" fmla="*/ 212 w 265"/>
              <a:gd name="T5" fmla="*/ 167 h 191"/>
              <a:gd name="T6" fmla="*/ 228 w 265"/>
              <a:gd name="T7" fmla="*/ 177 h 191"/>
              <a:gd name="T8" fmla="*/ 228 w 265"/>
              <a:gd name="T9" fmla="*/ 186 h 191"/>
              <a:gd name="T10" fmla="*/ 229 w 265"/>
              <a:gd name="T11" fmla="*/ 190 h 191"/>
              <a:gd name="T12" fmla="*/ 233 w 265"/>
              <a:gd name="T13" fmla="*/ 186 h 191"/>
              <a:gd name="T14" fmla="*/ 238 w 265"/>
              <a:gd name="T15" fmla="*/ 156 h 191"/>
              <a:gd name="T16" fmla="*/ 245 w 265"/>
              <a:gd name="T17" fmla="*/ 120 h 191"/>
              <a:gd name="T18" fmla="*/ 243 w 265"/>
              <a:gd name="T19" fmla="*/ 114 h 191"/>
              <a:gd name="T20" fmla="*/ 240 w 265"/>
              <a:gd name="T21" fmla="*/ 117 h 191"/>
              <a:gd name="T22" fmla="*/ 236 w 265"/>
              <a:gd name="T23" fmla="*/ 129 h 191"/>
              <a:gd name="T24" fmla="*/ 218 w 265"/>
              <a:gd name="T25" fmla="*/ 135 h 191"/>
              <a:gd name="T26" fmla="*/ 152 w 265"/>
              <a:gd name="T27" fmla="*/ 125 h 191"/>
              <a:gd name="T28" fmla="*/ 147 w 265"/>
              <a:gd name="T29" fmla="*/ 125 h 191"/>
              <a:gd name="T30" fmla="*/ 145 w 265"/>
              <a:gd name="T31" fmla="*/ 122 h 191"/>
              <a:gd name="T32" fmla="*/ 150 w 265"/>
              <a:gd name="T33" fmla="*/ 101 h 191"/>
              <a:gd name="T34" fmla="*/ 152 w 265"/>
              <a:gd name="T35" fmla="*/ 97 h 191"/>
              <a:gd name="T36" fmla="*/ 199 w 265"/>
              <a:gd name="T37" fmla="*/ 80 h 191"/>
              <a:gd name="T38" fmla="*/ 250 w 265"/>
              <a:gd name="T39" fmla="*/ 54 h 191"/>
              <a:gd name="T40" fmla="*/ 261 w 265"/>
              <a:gd name="T41" fmla="*/ 29 h 191"/>
              <a:gd name="T42" fmla="*/ 265 w 265"/>
              <a:gd name="T43" fmla="*/ 5 h 191"/>
              <a:gd name="T44" fmla="*/ 262 w 265"/>
              <a:gd name="T45" fmla="*/ 0 h 191"/>
              <a:gd name="T46" fmla="*/ 259 w 265"/>
              <a:gd name="T47" fmla="*/ 3 h 191"/>
              <a:gd name="T48" fmla="*/ 257 w 265"/>
              <a:gd name="T49" fmla="*/ 9 h 191"/>
              <a:gd name="T50" fmla="*/ 232 w 265"/>
              <a:gd name="T51" fmla="*/ 33 h 191"/>
              <a:gd name="T52" fmla="*/ 141 w 265"/>
              <a:gd name="T53" fmla="*/ 73 h 191"/>
              <a:gd name="T54" fmla="*/ 78 w 265"/>
              <a:gd name="T55" fmla="*/ 28 h 191"/>
              <a:gd name="T56" fmla="*/ 33 w 265"/>
              <a:gd name="T57" fmla="*/ 38 h 191"/>
              <a:gd name="T58" fmla="*/ 12 w 265"/>
              <a:gd name="T59" fmla="*/ 81 h 191"/>
              <a:gd name="T60" fmla="*/ 7 w 265"/>
              <a:gd name="T61" fmla="*/ 116 h 191"/>
              <a:gd name="T62" fmla="*/ 0 w 265"/>
              <a:gd name="T63" fmla="*/ 149 h 191"/>
              <a:gd name="T64" fmla="*/ 2 w 265"/>
              <a:gd name="T65" fmla="*/ 155 h 191"/>
              <a:gd name="T66" fmla="*/ 6 w 265"/>
              <a:gd name="T67" fmla="*/ 151 h 191"/>
              <a:gd name="T68" fmla="*/ 8 w 265"/>
              <a:gd name="T69" fmla="*/ 142 h 191"/>
              <a:gd name="T70" fmla="*/ 28 w 265"/>
              <a:gd name="T71" fmla="*/ 134 h 191"/>
              <a:gd name="T72" fmla="*/ 93 w 265"/>
              <a:gd name="T73" fmla="*/ 145 h 191"/>
              <a:gd name="T74" fmla="*/ 147 w 265"/>
              <a:gd name="T75" fmla="*/ 154 h 191"/>
              <a:gd name="T76" fmla="*/ 29 w 265"/>
              <a:gd name="T77" fmla="*/ 104 h 191"/>
              <a:gd name="T78" fmla="*/ 29 w 265"/>
              <a:gd name="T79" fmla="*/ 104 h 191"/>
              <a:gd name="T80" fmla="*/ 25 w 265"/>
              <a:gd name="T81" fmla="*/ 101 h 191"/>
              <a:gd name="T82" fmla="*/ 26 w 265"/>
              <a:gd name="T83" fmla="*/ 88 h 191"/>
              <a:gd name="T84" fmla="*/ 89 w 265"/>
              <a:gd name="T85" fmla="*/ 60 h 191"/>
              <a:gd name="T86" fmla="*/ 132 w 265"/>
              <a:gd name="T87" fmla="*/ 82 h 191"/>
              <a:gd name="T88" fmla="*/ 134 w 265"/>
              <a:gd name="T89" fmla="*/ 101 h 191"/>
              <a:gd name="T90" fmla="*/ 128 w 265"/>
              <a:gd name="T91" fmla="*/ 119 h 191"/>
              <a:gd name="T92" fmla="*/ 122 w 265"/>
              <a:gd name="T93" fmla="*/ 120 h 191"/>
              <a:gd name="T94" fmla="*/ 29 w 265"/>
              <a:gd name="T95" fmla="*/ 10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5" h="191">
                <a:moveTo>
                  <a:pt x="147" y="154"/>
                </a:moveTo>
                <a:lnTo>
                  <a:pt x="147" y="154"/>
                </a:lnTo>
                <a:cubicBezTo>
                  <a:pt x="175" y="159"/>
                  <a:pt x="200" y="164"/>
                  <a:pt x="212" y="167"/>
                </a:cubicBezTo>
                <a:cubicBezTo>
                  <a:pt x="221" y="169"/>
                  <a:pt x="228" y="172"/>
                  <a:pt x="228" y="177"/>
                </a:cubicBezTo>
                <a:cubicBezTo>
                  <a:pt x="228" y="179"/>
                  <a:pt x="228" y="182"/>
                  <a:pt x="228" y="186"/>
                </a:cubicBezTo>
                <a:cubicBezTo>
                  <a:pt x="227" y="189"/>
                  <a:pt x="228" y="190"/>
                  <a:pt x="229" y="190"/>
                </a:cubicBezTo>
                <a:cubicBezTo>
                  <a:pt x="232" y="191"/>
                  <a:pt x="233" y="189"/>
                  <a:pt x="233" y="186"/>
                </a:cubicBezTo>
                <a:cubicBezTo>
                  <a:pt x="235" y="176"/>
                  <a:pt x="237" y="161"/>
                  <a:pt x="238" y="156"/>
                </a:cubicBezTo>
                <a:cubicBezTo>
                  <a:pt x="238" y="152"/>
                  <a:pt x="242" y="134"/>
                  <a:pt x="245" y="120"/>
                </a:cubicBezTo>
                <a:cubicBezTo>
                  <a:pt x="245" y="117"/>
                  <a:pt x="245" y="115"/>
                  <a:pt x="243" y="114"/>
                </a:cubicBezTo>
                <a:cubicBezTo>
                  <a:pt x="241" y="114"/>
                  <a:pt x="240" y="115"/>
                  <a:pt x="240" y="117"/>
                </a:cubicBezTo>
                <a:cubicBezTo>
                  <a:pt x="239" y="120"/>
                  <a:pt x="238" y="125"/>
                  <a:pt x="236" y="129"/>
                </a:cubicBezTo>
                <a:cubicBezTo>
                  <a:pt x="234" y="136"/>
                  <a:pt x="227" y="136"/>
                  <a:pt x="218" y="135"/>
                </a:cubicBezTo>
                <a:cubicBezTo>
                  <a:pt x="205" y="134"/>
                  <a:pt x="180" y="130"/>
                  <a:pt x="152" y="125"/>
                </a:cubicBezTo>
                <a:lnTo>
                  <a:pt x="147" y="125"/>
                </a:lnTo>
                <a:cubicBezTo>
                  <a:pt x="146" y="124"/>
                  <a:pt x="145" y="123"/>
                  <a:pt x="145" y="122"/>
                </a:cubicBezTo>
                <a:lnTo>
                  <a:pt x="150" y="101"/>
                </a:lnTo>
                <a:cubicBezTo>
                  <a:pt x="150" y="99"/>
                  <a:pt x="150" y="98"/>
                  <a:pt x="152" y="97"/>
                </a:cubicBezTo>
                <a:cubicBezTo>
                  <a:pt x="158" y="94"/>
                  <a:pt x="181" y="87"/>
                  <a:pt x="199" y="80"/>
                </a:cubicBezTo>
                <a:cubicBezTo>
                  <a:pt x="225" y="70"/>
                  <a:pt x="241" y="63"/>
                  <a:pt x="250" y="54"/>
                </a:cubicBezTo>
                <a:cubicBezTo>
                  <a:pt x="256" y="48"/>
                  <a:pt x="258" y="42"/>
                  <a:pt x="261" y="29"/>
                </a:cubicBezTo>
                <a:lnTo>
                  <a:pt x="265" y="5"/>
                </a:lnTo>
                <a:cubicBezTo>
                  <a:pt x="265" y="2"/>
                  <a:pt x="265" y="0"/>
                  <a:pt x="262" y="0"/>
                </a:cubicBezTo>
                <a:cubicBezTo>
                  <a:pt x="261" y="0"/>
                  <a:pt x="260" y="1"/>
                  <a:pt x="259" y="3"/>
                </a:cubicBezTo>
                <a:cubicBezTo>
                  <a:pt x="259" y="4"/>
                  <a:pt x="258" y="7"/>
                  <a:pt x="257" y="9"/>
                </a:cubicBezTo>
                <a:cubicBezTo>
                  <a:pt x="256" y="13"/>
                  <a:pt x="252" y="22"/>
                  <a:pt x="232" y="33"/>
                </a:cubicBezTo>
                <a:cubicBezTo>
                  <a:pt x="210" y="44"/>
                  <a:pt x="180" y="57"/>
                  <a:pt x="141" y="73"/>
                </a:cubicBezTo>
                <a:cubicBezTo>
                  <a:pt x="121" y="43"/>
                  <a:pt x="101" y="32"/>
                  <a:pt x="78" y="28"/>
                </a:cubicBezTo>
                <a:cubicBezTo>
                  <a:pt x="58" y="25"/>
                  <a:pt x="40" y="32"/>
                  <a:pt x="33" y="38"/>
                </a:cubicBezTo>
                <a:cubicBezTo>
                  <a:pt x="19" y="49"/>
                  <a:pt x="15" y="65"/>
                  <a:pt x="12" y="81"/>
                </a:cubicBezTo>
                <a:cubicBezTo>
                  <a:pt x="11" y="88"/>
                  <a:pt x="8" y="107"/>
                  <a:pt x="7" y="116"/>
                </a:cubicBezTo>
                <a:cubicBezTo>
                  <a:pt x="6" y="121"/>
                  <a:pt x="3" y="136"/>
                  <a:pt x="0" y="149"/>
                </a:cubicBezTo>
                <a:cubicBezTo>
                  <a:pt x="0" y="153"/>
                  <a:pt x="0" y="155"/>
                  <a:pt x="2" y="155"/>
                </a:cubicBezTo>
                <a:cubicBezTo>
                  <a:pt x="4" y="155"/>
                  <a:pt x="5" y="154"/>
                  <a:pt x="6" y="151"/>
                </a:cubicBezTo>
                <a:cubicBezTo>
                  <a:pt x="6" y="148"/>
                  <a:pt x="7" y="144"/>
                  <a:pt x="8" y="142"/>
                </a:cubicBezTo>
                <a:cubicBezTo>
                  <a:pt x="12" y="134"/>
                  <a:pt x="17" y="133"/>
                  <a:pt x="28" y="134"/>
                </a:cubicBezTo>
                <a:cubicBezTo>
                  <a:pt x="37" y="135"/>
                  <a:pt x="46" y="137"/>
                  <a:pt x="93" y="145"/>
                </a:cubicBezTo>
                <a:lnTo>
                  <a:pt x="147" y="154"/>
                </a:lnTo>
                <a:close/>
                <a:moveTo>
                  <a:pt x="29" y="104"/>
                </a:moveTo>
                <a:lnTo>
                  <a:pt x="29" y="104"/>
                </a:lnTo>
                <a:cubicBezTo>
                  <a:pt x="26" y="104"/>
                  <a:pt x="25" y="103"/>
                  <a:pt x="25" y="101"/>
                </a:cubicBezTo>
                <a:cubicBezTo>
                  <a:pt x="24" y="98"/>
                  <a:pt x="25" y="94"/>
                  <a:pt x="26" y="88"/>
                </a:cubicBezTo>
                <a:cubicBezTo>
                  <a:pt x="28" y="73"/>
                  <a:pt x="45" y="52"/>
                  <a:pt x="89" y="60"/>
                </a:cubicBezTo>
                <a:cubicBezTo>
                  <a:pt x="114" y="64"/>
                  <a:pt x="127" y="74"/>
                  <a:pt x="132" y="82"/>
                </a:cubicBezTo>
                <a:cubicBezTo>
                  <a:pt x="135" y="88"/>
                  <a:pt x="136" y="91"/>
                  <a:pt x="134" y="101"/>
                </a:cubicBezTo>
                <a:cubicBezTo>
                  <a:pt x="133" y="107"/>
                  <a:pt x="131" y="114"/>
                  <a:pt x="128" y="119"/>
                </a:cubicBezTo>
                <a:cubicBezTo>
                  <a:pt x="127" y="121"/>
                  <a:pt x="126" y="121"/>
                  <a:pt x="122" y="120"/>
                </a:cubicBezTo>
                <a:lnTo>
                  <a:pt x="29" y="10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5" name="Freeform 96">
            <a:extLst>
              <a:ext uri="{FF2B5EF4-FFF2-40B4-BE49-F238E27FC236}">
                <a16:creationId xmlns:a16="http://schemas.microsoft.com/office/drawing/2014/main" id="{234727B5-A7D9-4095-B30F-BBC685073DFB}"/>
              </a:ext>
            </a:extLst>
          </p:cNvPr>
          <p:cNvSpPr>
            <a:spLocks/>
          </p:cNvSpPr>
          <p:nvPr/>
        </p:nvSpPr>
        <p:spPr bwMode="auto">
          <a:xfrm>
            <a:off x="-417513" y="6506369"/>
            <a:ext cx="250825" cy="188913"/>
          </a:xfrm>
          <a:custGeom>
            <a:avLst/>
            <a:gdLst>
              <a:gd name="T0" fmla="*/ 145 w 264"/>
              <a:gd name="T1" fmla="*/ 140 h 191"/>
              <a:gd name="T2" fmla="*/ 145 w 264"/>
              <a:gd name="T3" fmla="*/ 140 h 191"/>
              <a:gd name="T4" fmla="*/ 207 w 264"/>
              <a:gd name="T5" fmla="*/ 164 h 191"/>
              <a:gd name="T6" fmla="*/ 221 w 264"/>
              <a:gd name="T7" fmla="*/ 177 h 191"/>
              <a:gd name="T8" fmla="*/ 219 w 264"/>
              <a:gd name="T9" fmla="*/ 185 h 191"/>
              <a:gd name="T10" fmla="*/ 220 w 264"/>
              <a:gd name="T11" fmla="*/ 190 h 191"/>
              <a:gd name="T12" fmla="*/ 224 w 264"/>
              <a:gd name="T13" fmla="*/ 186 h 191"/>
              <a:gd name="T14" fmla="*/ 234 w 264"/>
              <a:gd name="T15" fmla="*/ 157 h 191"/>
              <a:gd name="T16" fmla="*/ 260 w 264"/>
              <a:gd name="T17" fmla="*/ 92 h 191"/>
              <a:gd name="T18" fmla="*/ 257 w 264"/>
              <a:gd name="T19" fmla="*/ 77 h 191"/>
              <a:gd name="T20" fmla="*/ 226 w 264"/>
              <a:gd name="T21" fmla="*/ 62 h 191"/>
              <a:gd name="T22" fmla="*/ 220 w 264"/>
              <a:gd name="T23" fmla="*/ 62 h 191"/>
              <a:gd name="T24" fmla="*/ 223 w 264"/>
              <a:gd name="T25" fmla="*/ 66 h 191"/>
              <a:gd name="T26" fmla="*/ 241 w 264"/>
              <a:gd name="T27" fmla="*/ 84 h 191"/>
              <a:gd name="T28" fmla="*/ 236 w 264"/>
              <a:gd name="T29" fmla="*/ 108 h 191"/>
              <a:gd name="T30" fmla="*/ 201 w 264"/>
              <a:gd name="T31" fmla="*/ 127 h 191"/>
              <a:gd name="T32" fmla="*/ 156 w 264"/>
              <a:gd name="T33" fmla="*/ 110 h 191"/>
              <a:gd name="T34" fmla="*/ 133 w 264"/>
              <a:gd name="T35" fmla="*/ 102 h 191"/>
              <a:gd name="T36" fmla="*/ 130 w 264"/>
              <a:gd name="T37" fmla="*/ 99 h 191"/>
              <a:gd name="T38" fmla="*/ 144 w 264"/>
              <a:gd name="T39" fmla="*/ 66 h 191"/>
              <a:gd name="T40" fmla="*/ 160 w 264"/>
              <a:gd name="T41" fmla="*/ 57 h 191"/>
              <a:gd name="T42" fmla="*/ 171 w 264"/>
              <a:gd name="T43" fmla="*/ 60 h 191"/>
              <a:gd name="T44" fmla="*/ 174 w 264"/>
              <a:gd name="T45" fmla="*/ 59 h 191"/>
              <a:gd name="T46" fmla="*/ 169 w 264"/>
              <a:gd name="T47" fmla="*/ 55 h 191"/>
              <a:gd name="T48" fmla="*/ 150 w 264"/>
              <a:gd name="T49" fmla="*/ 47 h 191"/>
              <a:gd name="T50" fmla="*/ 129 w 264"/>
              <a:gd name="T51" fmla="*/ 37 h 191"/>
              <a:gd name="T52" fmla="*/ 126 w 264"/>
              <a:gd name="T53" fmla="*/ 38 h 191"/>
              <a:gd name="T54" fmla="*/ 129 w 264"/>
              <a:gd name="T55" fmla="*/ 43 h 191"/>
              <a:gd name="T56" fmla="*/ 129 w 264"/>
              <a:gd name="T57" fmla="*/ 56 h 191"/>
              <a:gd name="T58" fmla="*/ 116 w 264"/>
              <a:gd name="T59" fmla="*/ 94 h 191"/>
              <a:gd name="T60" fmla="*/ 112 w 264"/>
              <a:gd name="T61" fmla="*/ 94 h 191"/>
              <a:gd name="T62" fmla="*/ 38 w 264"/>
              <a:gd name="T63" fmla="*/ 67 h 191"/>
              <a:gd name="T64" fmla="*/ 36 w 264"/>
              <a:gd name="T65" fmla="*/ 64 h 191"/>
              <a:gd name="T66" fmla="*/ 49 w 264"/>
              <a:gd name="T67" fmla="*/ 31 h 191"/>
              <a:gd name="T68" fmla="*/ 65 w 264"/>
              <a:gd name="T69" fmla="*/ 19 h 191"/>
              <a:gd name="T70" fmla="*/ 76 w 264"/>
              <a:gd name="T71" fmla="*/ 22 h 191"/>
              <a:gd name="T72" fmla="*/ 81 w 264"/>
              <a:gd name="T73" fmla="*/ 21 h 191"/>
              <a:gd name="T74" fmla="*/ 79 w 264"/>
              <a:gd name="T75" fmla="*/ 18 h 191"/>
              <a:gd name="T76" fmla="*/ 60 w 264"/>
              <a:gd name="T77" fmla="*/ 10 h 191"/>
              <a:gd name="T78" fmla="*/ 42 w 264"/>
              <a:gd name="T79" fmla="*/ 1 h 191"/>
              <a:gd name="T80" fmla="*/ 38 w 264"/>
              <a:gd name="T81" fmla="*/ 1 h 191"/>
              <a:gd name="T82" fmla="*/ 38 w 264"/>
              <a:gd name="T83" fmla="*/ 5 h 191"/>
              <a:gd name="T84" fmla="*/ 36 w 264"/>
              <a:gd name="T85" fmla="*/ 16 h 191"/>
              <a:gd name="T86" fmla="*/ 15 w 264"/>
              <a:gd name="T87" fmla="*/ 75 h 191"/>
              <a:gd name="T88" fmla="*/ 2 w 264"/>
              <a:gd name="T89" fmla="*/ 108 h 191"/>
              <a:gd name="T90" fmla="*/ 3 w 264"/>
              <a:gd name="T91" fmla="*/ 114 h 191"/>
              <a:gd name="T92" fmla="*/ 7 w 264"/>
              <a:gd name="T93" fmla="*/ 111 h 191"/>
              <a:gd name="T94" fmla="*/ 11 w 264"/>
              <a:gd name="T95" fmla="*/ 102 h 191"/>
              <a:gd name="T96" fmla="*/ 31 w 264"/>
              <a:gd name="T97" fmla="*/ 98 h 191"/>
              <a:gd name="T98" fmla="*/ 94 w 264"/>
              <a:gd name="T99" fmla="*/ 121 h 191"/>
              <a:gd name="T100" fmla="*/ 145 w 264"/>
              <a:gd name="T101" fmla="*/ 14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 h="191">
                <a:moveTo>
                  <a:pt x="145" y="140"/>
                </a:moveTo>
                <a:lnTo>
                  <a:pt x="145" y="140"/>
                </a:lnTo>
                <a:cubicBezTo>
                  <a:pt x="172" y="150"/>
                  <a:pt x="195" y="158"/>
                  <a:pt x="207" y="164"/>
                </a:cubicBezTo>
                <a:cubicBezTo>
                  <a:pt x="215" y="168"/>
                  <a:pt x="221" y="171"/>
                  <a:pt x="221" y="177"/>
                </a:cubicBezTo>
                <a:cubicBezTo>
                  <a:pt x="221" y="179"/>
                  <a:pt x="220" y="182"/>
                  <a:pt x="219" y="185"/>
                </a:cubicBezTo>
                <a:cubicBezTo>
                  <a:pt x="218" y="188"/>
                  <a:pt x="218" y="190"/>
                  <a:pt x="220" y="190"/>
                </a:cubicBezTo>
                <a:cubicBezTo>
                  <a:pt x="222" y="191"/>
                  <a:pt x="223" y="190"/>
                  <a:pt x="224" y="186"/>
                </a:cubicBezTo>
                <a:cubicBezTo>
                  <a:pt x="228" y="177"/>
                  <a:pt x="232" y="162"/>
                  <a:pt x="234" y="157"/>
                </a:cubicBezTo>
                <a:cubicBezTo>
                  <a:pt x="239" y="143"/>
                  <a:pt x="247" y="128"/>
                  <a:pt x="260" y="92"/>
                </a:cubicBezTo>
                <a:cubicBezTo>
                  <a:pt x="263" y="83"/>
                  <a:pt x="264" y="81"/>
                  <a:pt x="257" y="77"/>
                </a:cubicBezTo>
                <a:cubicBezTo>
                  <a:pt x="252" y="74"/>
                  <a:pt x="232" y="64"/>
                  <a:pt x="226" y="62"/>
                </a:cubicBezTo>
                <a:cubicBezTo>
                  <a:pt x="223" y="61"/>
                  <a:pt x="220" y="60"/>
                  <a:pt x="220" y="62"/>
                </a:cubicBezTo>
                <a:cubicBezTo>
                  <a:pt x="219" y="63"/>
                  <a:pt x="220" y="64"/>
                  <a:pt x="223" y="66"/>
                </a:cubicBezTo>
                <a:cubicBezTo>
                  <a:pt x="235" y="72"/>
                  <a:pt x="240" y="77"/>
                  <a:pt x="241" y="84"/>
                </a:cubicBezTo>
                <a:cubicBezTo>
                  <a:pt x="242" y="92"/>
                  <a:pt x="239" y="102"/>
                  <a:pt x="236" y="108"/>
                </a:cubicBezTo>
                <a:cubicBezTo>
                  <a:pt x="228" y="132"/>
                  <a:pt x="222" y="134"/>
                  <a:pt x="201" y="127"/>
                </a:cubicBezTo>
                <a:cubicBezTo>
                  <a:pt x="193" y="124"/>
                  <a:pt x="166" y="114"/>
                  <a:pt x="156" y="110"/>
                </a:cubicBezTo>
                <a:lnTo>
                  <a:pt x="133" y="102"/>
                </a:lnTo>
                <a:cubicBezTo>
                  <a:pt x="131" y="101"/>
                  <a:pt x="130" y="100"/>
                  <a:pt x="130" y="99"/>
                </a:cubicBezTo>
                <a:cubicBezTo>
                  <a:pt x="132" y="94"/>
                  <a:pt x="141" y="71"/>
                  <a:pt x="144" y="66"/>
                </a:cubicBezTo>
                <a:cubicBezTo>
                  <a:pt x="148" y="58"/>
                  <a:pt x="153" y="56"/>
                  <a:pt x="160" y="57"/>
                </a:cubicBezTo>
                <a:cubicBezTo>
                  <a:pt x="164" y="58"/>
                  <a:pt x="168" y="59"/>
                  <a:pt x="171" y="60"/>
                </a:cubicBezTo>
                <a:cubicBezTo>
                  <a:pt x="172" y="61"/>
                  <a:pt x="173" y="61"/>
                  <a:pt x="174" y="59"/>
                </a:cubicBezTo>
                <a:cubicBezTo>
                  <a:pt x="175" y="57"/>
                  <a:pt x="172" y="56"/>
                  <a:pt x="169" y="55"/>
                </a:cubicBezTo>
                <a:cubicBezTo>
                  <a:pt x="167" y="54"/>
                  <a:pt x="156" y="49"/>
                  <a:pt x="150" y="47"/>
                </a:cubicBezTo>
                <a:cubicBezTo>
                  <a:pt x="135" y="41"/>
                  <a:pt x="131" y="38"/>
                  <a:pt x="129" y="37"/>
                </a:cubicBezTo>
                <a:cubicBezTo>
                  <a:pt x="128" y="36"/>
                  <a:pt x="127" y="37"/>
                  <a:pt x="126" y="38"/>
                </a:cubicBezTo>
                <a:cubicBezTo>
                  <a:pt x="126" y="39"/>
                  <a:pt x="127" y="41"/>
                  <a:pt x="129" y="43"/>
                </a:cubicBezTo>
                <a:cubicBezTo>
                  <a:pt x="131" y="46"/>
                  <a:pt x="131" y="50"/>
                  <a:pt x="129" y="56"/>
                </a:cubicBezTo>
                <a:cubicBezTo>
                  <a:pt x="128" y="62"/>
                  <a:pt x="118" y="88"/>
                  <a:pt x="116" y="94"/>
                </a:cubicBezTo>
                <a:cubicBezTo>
                  <a:pt x="115" y="95"/>
                  <a:pt x="114" y="95"/>
                  <a:pt x="112" y="94"/>
                </a:cubicBezTo>
                <a:lnTo>
                  <a:pt x="38" y="67"/>
                </a:lnTo>
                <a:cubicBezTo>
                  <a:pt x="36" y="66"/>
                  <a:pt x="35" y="65"/>
                  <a:pt x="36" y="64"/>
                </a:cubicBezTo>
                <a:cubicBezTo>
                  <a:pt x="37" y="59"/>
                  <a:pt x="47" y="35"/>
                  <a:pt x="49" y="31"/>
                </a:cubicBezTo>
                <a:cubicBezTo>
                  <a:pt x="55" y="20"/>
                  <a:pt x="59" y="19"/>
                  <a:pt x="65" y="19"/>
                </a:cubicBezTo>
                <a:cubicBezTo>
                  <a:pt x="69" y="20"/>
                  <a:pt x="74" y="21"/>
                  <a:pt x="76" y="22"/>
                </a:cubicBezTo>
                <a:cubicBezTo>
                  <a:pt x="79" y="23"/>
                  <a:pt x="81" y="23"/>
                  <a:pt x="81" y="21"/>
                </a:cubicBezTo>
                <a:cubicBezTo>
                  <a:pt x="82" y="20"/>
                  <a:pt x="80" y="19"/>
                  <a:pt x="79" y="18"/>
                </a:cubicBezTo>
                <a:cubicBezTo>
                  <a:pt x="76" y="16"/>
                  <a:pt x="63" y="11"/>
                  <a:pt x="60" y="10"/>
                </a:cubicBezTo>
                <a:cubicBezTo>
                  <a:pt x="47" y="4"/>
                  <a:pt x="44" y="1"/>
                  <a:pt x="42" y="1"/>
                </a:cubicBezTo>
                <a:cubicBezTo>
                  <a:pt x="40" y="0"/>
                  <a:pt x="39" y="0"/>
                  <a:pt x="38" y="1"/>
                </a:cubicBezTo>
                <a:cubicBezTo>
                  <a:pt x="38" y="2"/>
                  <a:pt x="38" y="4"/>
                  <a:pt x="38" y="5"/>
                </a:cubicBezTo>
                <a:cubicBezTo>
                  <a:pt x="38" y="7"/>
                  <a:pt x="37" y="11"/>
                  <a:pt x="36" y="16"/>
                </a:cubicBezTo>
                <a:cubicBezTo>
                  <a:pt x="35" y="21"/>
                  <a:pt x="18" y="67"/>
                  <a:pt x="15" y="75"/>
                </a:cubicBezTo>
                <a:cubicBezTo>
                  <a:pt x="13" y="81"/>
                  <a:pt x="6" y="96"/>
                  <a:pt x="2" y="108"/>
                </a:cubicBezTo>
                <a:cubicBezTo>
                  <a:pt x="0" y="112"/>
                  <a:pt x="0" y="114"/>
                  <a:pt x="3" y="114"/>
                </a:cubicBezTo>
                <a:cubicBezTo>
                  <a:pt x="5" y="115"/>
                  <a:pt x="6" y="114"/>
                  <a:pt x="7" y="111"/>
                </a:cubicBezTo>
                <a:cubicBezTo>
                  <a:pt x="8" y="108"/>
                  <a:pt x="10" y="104"/>
                  <a:pt x="11" y="102"/>
                </a:cubicBezTo>
                <a:cubicBezTo>
                  <a:pt x="16" y="95"/>
                  <a:pt x="21" y="95"/>
                  <a:pt x="31" y="98"/>
                </a:cubicBezTo>
                <a:cubicBezTo>
                  <a:pt x="41" y="101"/>
                  <a:pt x="49" y="104"/>
                  <a:pt x="94" y="121"/>
                </a:cubicBezTo>
                <a:lnTo>
                  <a:pt x="145"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6" name="Freeform 97">
            <a:extLst>
              <a:ext uri="{FF2B5EF4-FFF2-40B4-BE49-F238E27FC236}">
                <a16:creationId xmlns:a16="http://schemas.microsoft.com/office/drawing/2014/main" id="{EA257B9F-E962-409E-91BF-8864DB56ED1C}"/>
              </a:ext>
            </a:extLst>
          </p:cNvPr>
          <p:cNvSpPr>
            <a:spLocks/>
          </p:cNvSpPr>
          <p:nvPr/>
        </p:nvSpPr>
        <p:spPr bwMode="auto">
          <a:xfrm>
            <a:off x="-350838" y="6271419"/>
            <a:ext cx="279400" cy="296863"/>
          </a:xfrm>
          <a:custGeom>
            <a:avLst/>
            <a:gdLst>
              <a:gd name="T0" fmla="*/ 65 w 292"/>
              <a:gd name="T1" fmla="*/ 177 h 302"/>
              <a:gd name="T2" fmla="*/ 65 w 292"/>
              <a:gd name="T3" fmla="*/ 177 h 302"/>
              <a:gd name="T4" fmla="*/ 65 w 292"/>
              <a:gd name="T5" fmla="*/ 176 h 302"/>
              <a:gd name="T6" fmla="*/ 163 w 292"/>
              <a:gd name="T7" fmla="*/ 167 h 302"/>
              <a:gd name="T8" fmla="*/ 280 w 292"/>
              <a:gd name="T9" fmla="*/ 153 h 302"/>
              <a:gd name="T10" fmla="*/ 291 w 292"/>
              <a:gd name="T11" fmla="*/ 149 h 302"/>
              <a:gd name="T12" fmla="*/ 284 w 292"/>
              <a:gd name="T13" fmla="*/ 141 h 302"/>
              <a:gd name="T14" fmla="*/ 118 w 292"/>
              <a:gd name="T15" fmla="*/ 35 h 302"/>
              <a:gd name="T16" fmla="*/ 100 w 292"/>
              <a:gd name="T17" fmla="*/ 14 h 302"/>
              <a:gd name="T18" fmla="*/ 103 w 292"/>
              <a:gd name="T19" fmla="*/ 7 h 302"/>
              <a:gd name="T20" fmla="*/ 103 w 292"/>
              <a:gd name="T21" fmla="*/ 1 h 302"/>
              <a:gd name="T22" fmla="*/ 98 w 292"/>
              <a:gd name="T23" fmla="*/ 5 h 302"/>
              <a:gd name="T24" fmla="*/ 86 w 292"/>
              <a:gd name="T25" fmla="*/ 26 h 302"/>
              <a:gd name="T26" fmla="*/ 69 w 292"/>
              <a:gd name="T27" fmla="*/ 51 h 302"/>
              <a:gd name="T28" fmla="*/ 68 w 292"/>
              <a:gd name="T29" fmla="*/ 58 h 302"/>
              <a:gd name="T30" fmla="*/ 72 w 292"/>
              <a:gd name="T31" fmla="*/ 56 h 302"/>
              <a:gd name="T32" fmla="*/ 81 w 292"/>
              <a:gd name="T33" fmla="*/ 46 h 302"/>
              <a:gd name="T34" fmla="*/ 109 w 292"/>
              <a:gd name="T35" fmla="*/ 54 h 302"/>
              <a:gd name="T36" fmla="*/ 230 w 292"/>
              <a:gd name="T37" fmla="*/ 125 h 302"/>
              <a:gd name="T38" fmla="*/ 229 w 292"/>
              <a:gd name="T39" fmla="*/ 126 h 302"/>
              <a:gd name="T40" fmla="*/ 140 w 292"/>
              <a:gd name="T41" fmla="*/ 136 h 302"/>
              <a:gd name="T42" fmla="*/ 14 w 292"/>
              <a:gd name="T43" fmla="*/ 149 h 302"/>
              <a:gd name="T44" fmla="*/ 1 w 292"/>
              <a:gd name="T45" fmla="*/ 152 h 302"/>
              <a:gd name="T46" fmla="*/ 8 w 292"/>
              <a:gd name="T47" fmla="*/ 160 h 302"/>
              <a:gd name="T48" fmla="*/ 164 w 292"/>
              <a:gd name="T49" fmla="*/ 259 h 302"/>
              <a:gd name="T50" fmla="*/ 193 w 292"/>
              <a:gd name="T51" fmla="*/ 286 h 302"/>
              <a:gd name="T52" fmla="*/ 189 w 292"/>
              <a:gd name="T53" fmla="*/ 296 h 302"/>
              <a:gd name="T54" fmla="*/ 189 w 292"/>
              <a:gd name="T55" fmla="*/ 301 h 302"/>
              <a:gd name="T56" fmla="*/ 194 w 292"/>
              <a:gd name="T57" fmla="*/ 298 h 302"/>
              <a:gd name="T58" fmla="*/ 208 w 292"/>
              <a:gd name="T59" fmla="*/ 274 h 302"/>
              <a:gd name="T60" fmla="*/ 225 w 292"/>
              <a:gd name="T61" fmla="*/ 249 h 302"/>
              <a:gd name="T62" fmla="*/ 225 w 292"/>
              <a:gd name="T63" fmla="*/ 242 h 302"/>
              <a:gd name="T64" fmla="*/ 221 w 292"/>
              <a:gd name="T65" fmla="*/ 244 h 302"/>
              <a:gd name="T66" fmla="*/ 212 w 292"/>
              <a:gd name="T67" fmla="*/ 254 h 302"/>
              <a:gd name="T68" fmla="*/ 178 w 292"/>
              <a:gd name="T69" fmla="*/ 244 h 302"/>
              <a:gd name="T70" fmla="*/ 65 w 292"/>
              <a:gd name="T71" fmla="*/ 177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2">
                <a:moveTo>
                  <a:pt x="65" y="177"/>
                </a:moveTo>
                <a:lnTo>
                  <a:pt x="65" y="177"/>
                </a:lnTo>
                <a:lnTo>
                  <a:pt x="65" y="176"/>
                </a:lnTo>
                <a:cubicBezTo>
                  <a:pt x="73" y="176"/>
                  <a:pt x="120" y="173"/>
                  <a:pt x="163" y="167"/>
                </a:cubicBezTo>
                <a:cubicBezTo>
                  <a:pt x="204" y="162"/>
                  <a:pt x="256" y="156"/>
                  <a:pt x="280" y="153"/>
                </a:cubicBezTo>
                <a:cubicBezTo>
                  <a:pt x="285" y="152"/>
                  <a:pt x="289" y="151"/>
                  <a:pt x="291" y="149"/>
                </a:cubicBezTo>
                <a:cubicBezTo>
                  <a:pt x="292" y="147"/>
                  <a:pt x="290" y="145"/>
                  <a:pt x="284" y="141"/>
                </a:cubicBezTo>
                <a:lnTo>
                  <a:pt x="118" y="35"/>
                </a:lnTo>
                <a:cubicBezTo>
                  <a:pt x="103" y="26"/>
                  <a:pt x="98" y="21"/>
                  <a:pt x="100" y="14"/>
                </a:cubicBezTo>
                <a:cubicBezTo>
                  <a:pt x="101" y="11"/>
                  <a:pt x="102" y="9"/>
                  <a:pt x="103" y="7"/>
                </a:cubicBezTo>
                <a:cubicBezTo>
                  <a:pt x="105" y="4"/>
                  <a:pt x="105" y="2"/>
                  <a:pt x="103" y="1"/>
                </a:cubicBezTo>
                <a:cubicBezTo>
                  <a:pt x="101" y="0"/>
                  <a:pt x="99" y="2"/>
                  <a:pt x="98" y="5"/>
                </a:cubicBezTo>
                <a:cubicBezTo>
                  <a:pt x="91" y="15"/>
                  <a:pt x="87" y="24"/>
                  <a:pt x="86" y="26"/>
                </a:cubicBezTo>
                <a:cubicBezTo>
                  <a:pt x="83" y="31"/>
                  <a:pt x="76" y="40"/>
                  <a:pt x="69" y="51"/>
                </a:cubicBezTo>
                <a:cubicBezTo>
                  <a:pt x="67" y="55"/>
                  <a:pt x="66" y="57"/>
                  <a:pt x="68" y="58"/>
                </a:cubicBezTo>
                <a:cubicBezTo>
                  <a:pt x="70" y="59"/>
                  <a:pt x="71" y="59"/>
                  <a:pt x="72" y="56"/>
                </a:cubicBezTo>
                <a:cubicBezTo>
                  <a:pt x="74" y="53"/>
                  <a:pt x="77" y="48"/>
                  <a:pt x="81" y="46"/>
                </a:cubicBezTo>
                <a:cubicBezTo>
                  <a:pt x="87" y="43"/>
                  <a:pt x="93" y="44"/>
                  <a:pt x="109" y="54"/>
                </a:cubicBezTo>
                <a:lnTo>
                  <a:pt x="230" y="125"/>
                </a:lnTo>
                <a:lnTo>
                  <a:pt x="229" y="126"/>
                </a:lnTo>
                <a:cubicBezTo>
                  <a:pt x="223" y="127"/>
                  <a:pt x="167" y="132"/>
                  <a:pt x="140" y="136"/>
                </a:cubicBezTo>
                <a:cubicBezTo>
                  <a:pt x="82" y="143"/>
                  <a:pt x="19" y="148"/>
                  <a:pt x="14" y="149"/>
                </a:cubicBezTo>
                <a:cubicBezTo>
                  <a:pt x="7" y="150"/>
                  <a:pt x="2" y="149"/>
                  <a:pt x="1" y="152"/>
                </a:cubicBezTo>
                <a:cubicBezTo>
                  <a:pt x="0" y="154"/>
                  <a:pt x="3" y="157"/>
                  <a:pt x="8" y="160"/>
                </a:cubicBezTo>
                <a:lnTo>
                  <a:pt x="164" y="259"/>
                </a:lnTo>
                <a:cubicBezTo>
                  <a:pt x="187" y="273"/>
                  <a:pt x="195" y="279"/>
                  <a:pt x="193" y="286"/>
                </a:cubicBezTo>
                <a:cubicBezTo>
                  <a:pt x="193" y="289"/>
                  <a:pt x="190" y="293"/>
                  <a:pt x="189" y="296"/>
                </a:cubicBezTo>
                <a:cubicBezTo>
                  <a:pt x="187" y="298"/>
                  <a:pt x="187" y="300"/>
                  <a:pt x="189" y="301"/>
                </a:cubicBezTo>
                <a:cubicBezTo>
                  <a:pt x="191" y="302"/>
                  <a:pt x="193" y="301"/>
                  <a:pt x="194" y="298"/>
                </a:cubicBezTo>
                <a:cubicBezTo>
                  <a:pt x="201" y="287"/>
                  <a:pt x="206" y="276"/>
                  <a:pt x="208" y="274"/>
                </a:cubicBezTo>
                <a:cubicBezTo>
                  <a:pt x="210" y="270"/>
                  <a:pt x="216" y="262"/>
                  <a:pt x="225" y="249"/>
                </a:cubicBezTo>
                <a:cubicBezTo>
                  <a:pt x="227" y="246"/>
                  <a:pt x="227" y="243"/>
                  <a:pt x="225" y="242"/>
                </a:cubicBezTo>
                <a:cubicBezTo>
                  <a:pt x="223" y="241"/>
                  <a:pt x="222" y="242"/>
                  <a:pt x="221" y="244"/>
                </a:cubicBezTo>
                <a:cubicBezTo>
                  <a:pt x="219" y="248"/>
                  <a:pt x="216" y="252"/>
                  <a:pt x="212" y="254"/>
                </a:cubicBezTo>
                <a:cubicBezTo>
                  <a:pt x="208" y="257"/>
                  <a:pt x="199" y="256"/>
                  <a:pt x="178" y="244"/>
                </a:cubicBezTo>
                <a:lnTo>
                  <a:pt x="65" y="17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7" name="Freeform 98">
            <a:extLst>
              <a:ext uri="{FF2B5EF4-FFF2-40B4-BE49-F238E27FC236}">
                <a16:creationId xmlns:a16="http://schemas.microsoft.com/office/drawing/2014/main" id="{0E9A8C28-1DBB-4DF7-9E61-C1ECE3BA4ABB}"/>
              </a:ext>
            </a:extLst>
          </p:cNvPr>
          <p:cNvSpPr>
            <a:spLocks/>
          </p:cNvSpPr>
          <p:nvPr/>
        </p:nvSpPr>
        <p:spPr bwMode="auto">
          <a:xfrm>
            <a:off x="-215900" y="6099969"/>
            <a:ext cx="246063" cy="244475"/>
          </a:xfrm>
          <a:custGeom>
            <a:avLst/>
            <a:gdLst>
              <a:gd name="T0" fmla="*/ 153 w 258"/>
              <a:gd name="T1" fmla="*/ 173 h 249"/>
              <a:gd name="T2" fmla="*/ 153 w 258"/>
              <a:gd name="T3" fmla="*/ 173 h 249"/>
              <a:gd name="T4" fmla="*/ 201 w 258"/>
              <a:gd name="T5" fmla="*/ 219 h 249"/>
              <a:gd name="T6" fmla="*/ 209 w 258"/>
              <a:gd name="T7" fmla="*/ 236 h 249"/>
              <a:gd name="T8" fmla="*/ 203 w 258"/>
              <a:gd name="T9" fmla="*/ 243 h 249"/>
              <a:gd name="T10" fmla="*/ 203 w 258"/>
              <a:gd name="T11" fmla="*/ 248 h 249"/>
              <a:gd name="T12" fmla="*/ 208 w 258"/>
              <a:gd name="T13" fmla="*/ 246 h 249"/>
              <a:gd name="T14" fmla="*/ 229 w 258"/>
              <a:gd name="T15" fmla="*/ 222 h 249"/>
              <a:gd name="T16" fmla="*/ 256 w 258"/>
              <a:gd name="T17" fmla="*/ 194 h 249"/>
              <a:gd name="T18" fmla="*/ 257 w 258"/>
              <a:gd name="T19" fmla="*/ 189 h 249"/>
              <a:gd name="T20" fmla="*/ 253 w 258"/>
              <a:gd name="T21" fmla="*/ 190 h 249"/>
              <a:gd name="T22" fmla="*/ 243 w 258"/>
              <a:gd name="T23" fmla="*/ 198 h 249"/>
              <a:gd name="T24" fmla="*/ 224 w 258"/>
              <a:gd name="T25" fmla="*/ 194 h 249"/>
              <a:gd name="T26" fmla="*/ 174 w 258"/>
              <a:gd name="T27" fmla="*/ 150 h 249"/>
              <a:gd name="T28" fmla="*/ 80 w 258"/>
              <a:gd name="T29" fmla="*/ 63 h 249"/>
              <a:gd name="T30" fmla="*/ 102 w 258"/>
              <a:gd name="T31" fmla="*/ 40 h 249"/>
              <a:gd name="T32" fmla="*/ 135 w 258"/>
              <a:gd name="T33" fmla="*/ 30 h 249"/>
              <a:gd name="T34" fmla="*/ 138 w 258"/>
              <a:gd name="T35" fmla="*/ 33 h 249"/>
              <a:gd name="T36" fmla="*/ 144 w 258"/>
              <a:gd name="T37" fmla="*/ 35 h 249"/>
              <a:gd name="T38" fmla="*/ 142 w 258"/>
              <a:gd name="T39" fmla="*/ 30 h 249"/>
              <a:gd name="T40" fmla="*/ 116 w 258"/>
              <a:gd name="T41" fmla="*/ 5 h 249"/>
              <a:gd name="T42" fmla="*/ 110 w 258"/>
              <a:gd name="T43" fmla="*/ 2 h 249"/>
              <a:gd name="T44" fmla="*/ 96 w 258"/>
              <a:gd name="T45" fmla="*/ 21 h 249"/>
              <a:gd name="T46" fmla="*/ 29 w 258"/>
              <a:gd name="T47" fmla="*/ 94 h 249"/>
              <a:gd name="T48" fmla="*/ 11 w 258"/>
              <a:gd name="T49" fmla="*/ 111 h 249"/>
              <a:gd name="T50" fmla="*/ 1 w 258"/>
              <a:gd name="T51" fmla="*/ 117 h 249"/>
              <a:gd name="T52" fmla="*/ 3 w 258"/>
              <a:gd name="T53" fmla="*/ 123 h 249"/>
              <a:gd name="T54" fmla="*/ 26 w 258"/>
              <a:gd name="T55" fmla="*/ 151 h 249"/>
              <a:gd name="T56" fmla="*/ 31 w 258"/>
              <a:gd name="T57" fmla="*/ 153 h 249"/>
              <a:gd name="T58" fmla="*/ 30 w 258"/>
              <a:gd name="T59" fmla="*/ 148 h 249"/>
              <a:gd name="T60" fmla="*/ 25 w 258"/>
              <a:gd name="T61" fmla="*/ 138 h 249"/>
              <a:gd name="T62" fmla="*/ 35 w 258"/>
              <a:gd name="T63" fmla="*/ 114 h 249"/>
              <a:gd name="T64" fmla="*/ 59 w 258"/>
              <a:gd name="T65" fmla="*/ 86 h 249"/>
              <a:gd name="T66" fmla="*/ 153 w 258"/>
              <a:gd name="T67" fmla="*/ 17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8" h="249">
                <a:moveTo>
                  <a:pt x="153" y="173"/>
                </a:moveTo>
                <a:lnTo>
                  <a:pt x="153" y="173"/>
                </a:lnTo>
                <a:cubicBezTo>
                  <a:pt x="174" y="192"/>
                  <a:pt x="192" y="209"/>
                  <a:pt x="201" y="219"/>
                </a:cubicBezTo>
                <a:cubicBezTo>
                  <a:pt x="207" y="225"/>
                  <a:pt x="211" y="231"/>
                  <a:pt x="209" y="236"/>
                </a:cubicBezTo>
                <a:cubicBezTo>
                  <a:pt x="208" y="238"/>
                  <a:pt x="206" y="240"/>
                  <a:pt x="203" y="243"/>
                </a:cubicBezTo>
                <a:cubicBezTo>
                  <a:pt x="201" y="245"/>
                  <a:pt x="201" y="247"/>
                  <a:pt x="203" y="248"/>
                </a:cubicBezTo>
                <a:cubicBezTo>
                  <a:pt x="204" y="249"/>
                  <a:pt x="206" y="248"/>
                  <a:pt x="208" y="246"/>
                </a:cubicBezTo>
                <a:cubicBezTo>
                  <a:pt x="215" y="239"/>
                  <a:pt x="225" y="227"/>
                  <a:pt x="229" y="222"/>
                </a:cubicBezTo>
                <a:cubicBezTo>
                  <a:pt x="234" y="217"/>
                  <a:pt x="245" y="206"/>
                  <a:pt x="256" y="194"/>
                </a:cubicBezTo>
                <a:cubicBezTo>
                  <a:pt x="258" y="192"/>
                  <a:pt x="258" y="190"/>
                  <a:pt x="257" y="189"/>
                </a:cubicBezTo>
                <a:cubicBezTo>
                  <a:pt x="256" y="188"/>
                  <a:pt x="255" y="188"/>
                  <a:pt x="253" y="190"/>
                </a:cubicBezTo>
                <a:cubicBezTo>
                  <a:pt x="250" y="193"/>
                  <a:pt x="246" y="196"/>
                  <a:pt x="243" y="198"/>
                </a:cubicBezTo>
                <a:cubicBezTo>
                  <a:pt x="237" y="203"/>
                  <a:pt x="231" y="199"/>
                  <a:pt x="224" y="194"/>
                </a:cubicBezTo>
                <a:cubicBezTo>
                  <a:pt x="213" y="186"/>
                  <a:pt x="195" y="169"/>
                  <a:pt x="174" y="150"/>
                </a:cubicBezTo>
                <a:lnTo>
                  <a:pt x="80" y="63"/>
                </a:lnTo>
                <a:lnTo>
                  <a:pt x="102" y="40"/>
                </a:lnTo>
                <a:cubicBezTo>
                  <a:pt x="118" y="24"/>
                  <a:pt x="129" y="25"/>
                  <a:pt x="135" y="30"/>
                </a:cubicBezTo>
                <a:lnTo>
                  <a:pt x="138" y="33"/>
                </a:lnTo>
                <a:cubicBezTo>
                  <a:pt x="141" y="36"/>
                  <a:pt x="143" y="36"/>
                  <a:pt x="144" y="35"/>
                </a:cubicBezTo>
                <a:cubicBezTo>
                  <a:pt x="145" y="34"/>
                  <a:pt x="144" y="32"/>
                  <a:pt x="142" y="30"/>
                </a:cubicBezTo>
                <a:cubicBezTo>
                  <a:pt x="136" y="24"/>
                  <a:pt x="121" y="9"/>
                  <a:pt x="116" y="5"/>
                </a:cubicBezTo>
                <a:cubicBezTo>
                  <a:pt x="113" y="1"/>
                  <a:pt x="111" y="0"/>
                  <a:pt x="110" y="2"/>
                </a:cubicBezTo>
                <a:cubicBezTo>
                  <a:pt x="109" y="3"/>
                  <a:pt x="107" y="10"/>
                  <a:pt x="96" y="21"/>
                </a:cubicBezTo>
                <a:lnTo>
                  <a:pt x="29" y="94"/>
                </a:lnTo>
                <a:cubicBezTo>
                  <a:pt x="23" y="100"/>
                  <a:pt x="16" y="107"/>
                  <a:pt x="11" y="111"/>
                </a:cubicBezTo>
                <a:cubicBezTo>
                  <a:pt x="6" y="115"/>
                  <a:pt x="2" y="115"/>
                  <a:pt x="1" y="117"/>
                </a:cubicBezTo>
                <a:cubicBezTo>
                  <a:pt x="0" y="118"/>
                  <a:pt x="0" y="119"/>
                  <a:pt x="3" y="123"/>
                </a:cubicBezTo>
                <a:cubicBezTo>
                  <a:pt x="4" y="125"/>
                  <a:pt x="22" y="148"/>
                  <a:pt x="26" y="151"/>
                </a:cubicBezTo>
                <a:cubicBezTo>
                  <a:pt x="28" y="153"/>
                  <a:pt x="30" y="154"/>
                  <a:pt x="31" y="153"/>
                </a:cubicBezTo>
                <a:cubicBezTo>
                  <a:pt x="32" y="152"/>
                  <a:pt x="32" y="150"/>
                  <a:pt x="30" y="148"/>
                </a:cubicBezTo>
                <a:cubicBezTo>
                  <a:pt x="29" y="146"/>
                  <a:pt x="27" y="143"/>
                  <a:pt x="25" y="138"/>
                </a:cubicBezTo>
                <a:cubicBezTo>
                  <a:pt x="22" y="130"/>
                  <a:pt x="25" y="125"/>
                  <a:pt x="35" y="114"/>
                </a:cubicBezTo>
                <a:lnTo>
                  <a:pt x="59" y="86"/>
                </a:lnTo>
                <a:lnTo>
                  <a:pt x="153" y="17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8" name="Freeform 99">
            <a:extLst>
              <a:ext uri="{FF2B5EF4-FFF2-40B4-BE49-F238E27FC236}">
                <a16:creationId xmlns:a16="http://schemas.microsoft.com/office/drawing/2014/main" id="{BE8B5063-F343-447C-B007-F6755DE8944F}"/>
              </a:ext>
            </a:extLst>
          </p:cNvPr>
          <p:cNvSpPr>
            <a:spLocks/>
          </p:cNvSpPr>
          <p:nvPr/>
        </p:nvSpPr>
        <p:spPr bwMode="auto">
          <a:xfrm>
            <a:off x="-74613" y="6026944"/>
            <a:ext cx="200025" cy="223838"/>
          </a:xfrm>
          <a:custGeom>
            <a:avLst/>
            <a:gdLst>
              <a:gd name="T0" fmla="*/ 109 w 210"/>
              <a:gd name="T1" fmla="*/ 145 h 228"/>
              <a:gd name="T2" fmla="*/ 109 w 210"/>
              <a:gd name="T3" fmla="*/ 145 h 228"/>
              <a:gd name="T4" fmla="*/ 149 w 210"/>
              <a:gd name="T5" fmla="*/ 199 h 228"/>
              <a:gd name="T6" fmla="*/ 154 w 210"/>
              <a:gd name="T7" fmla="*/ 215 h 228"/>
              <a:gd name="T8" fmla="*/ 147 w 210"/>
              <a:gd name="T9" fmla="*/ 222 h 228"/>
              <a:gd name="T10" fmla="*/ 146 w 210"/>
              <a:gd name="T11" fmla="*/ 226 h 228"/>
              <a:gd name="T12" fmla="*/ 152 w 210"/>
              <a:gd name="T13" fmla="*/ 226 h 228"/>
              <a:gd name="T14" fmla="*/ 176 w 210"/>
              <a:gd name="T15" fmla="*/ 205 h 228"/>
              <a:gd name="T16" fmla="*/ 206 w 210"/>
              <a:gd name="T17" fmla="*/ 181 h 228"/>
              <a:gd name="T18" fmla="*/ 208 w 210"/>
              <a:gd name="T19" fmla="*/ 176 h 228"/>
              <a:gd name="T20" fmla="*/ 204 w 210"/>
              <a:gd name="T21" fmla="*/ 177 h 228"/>
              <a:gd name="T22" fmla="*/ 193 w 210"/>
              <a:gd name="T23" fmla="*/ 184 h 228"/>
              <a:gd name="T24" fmla="*/ 175 w 210"/>
              <a:gd name="T25" fmla="*/ 178 h 228"/>
              <a:gd name="T26" fmla="*/ 132 w 210"/>
              <a:gd name="T27" fmla="*/ 126 h 228"/>
              <a:gd name="T28" fmla="*/ 98 w 210"/>
              <a:gd name="T29" fmla="*/ 83 h 228"/>
              <a:gd name="T30" fmla="*/ 57 w 210"/>
              <a:gd name="T31" fmla="*/ 31 h 228"/>
              <a:gd name="T32" fmla="*/ 53 w 210"/>
              <a:gd name="T33" fmla="*/ 11 h 228"/>
              <a:gd name="T34" fmla="*/ 58 w 210"/>
              <a:gd name="T35" fmla="*/ 6 h 228"/>
              <a:gd name="T36" fmla="*/ 59 w 210"/>
              <a:gd name="T37" fmla="*/ 1 h 228"/>
              <a:gd name="T38" fmla="*/ 53 w 210"/>
              <a:gd name="T39" fmla="*/ 2 h 228"/>
              <a:gd name="T40" fmla="*/ 30 w 210"/>
              <a:gd name="T41" fmla="*/ 22 h 228"/>
              <a:gd name="T42" fmla="*/ 5 w 210"/>
              <a:gd name="T43" fmla="*/ 42 h 228"/>
              <a:gd name="T44" fmla="*/ 1 w 210"/>
              <a:gd name="T45" fmla="*/ 48 h 228"/>
              <a:gd name="T46" fmla="*/ 6 w 210"/>
              <a:gd name="T47" fmla="*/ 48 h 228"/>
              <a:gd name="T48" fmla="*/ 14 w 210"/>
              <a:gd name="T49" fmla="*/ 43 h 228"/>
              <a:gd name="T50" fmla="*/ 32 w 210"/>
              <a:gd name="T51" fmla="*/ 51 h 228"/>
              <a:gd name="T52" fmla="*/ 74 w 210"/>
              <a:gd name="T53" fmla="*/ 102 h 228"/>
              <a:gd name="T54" fmla="*/ 109 w 210"/>
              <a:gd name="T55"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0" h="228">
                <a:moveTo>
                  <a:pt x="109" y="145"/>
                </a:moveTo>
                <a:lnTo>
                  <a:pt x="109" y="145"/>
                </a:lnTo>
                <a:cubicBezTo>
                  <a:pt x="127" y="169"/>
                  <a:pt x="142" y="188"/>
                  <a:pt x="149" y="199"/>
                </a:cubicBezTo>
                <a:cubicBezTo>
                  <a:pt x="155" y="206"/>
                  <a:pt x="157" y="211"/>
                  <a:pt x="154" y="215"/>
                </a:cubicBezTo>
                <a:cubicBezTo>
                  <a:pt x="152" y="217"/>
                  <a:pt x="150" y="220"/>
                  <a:pt x="147" y="222"/>
                </a:cubicBezTo>
                <a:cubicBezTo>
                  <a:pt x="145" y="224"/>
                  <a:pt x="145" y="225"/>
                  <a:pt x="146" y="226"/>
                </a:cubicBezTo>
                <a:cubicBezTo>
                  <a:pt x="147" y="228"/>
                  <a:pt x="149" y="228"/>
                  <a:pt x="152" y="226"/>
                </a:cubicBezTo>
                <a:cubicBezTo>
                  <a:pt x="160" y="219"/>
                  <a:pt x="171" y="209"/>
                  <a:pt x="176" y="205"/>
                </a:cubicBezTo>
                <a:cubicBezTo>
                  <a:pt x="181" y="201"/>
                  <a:pt x="194" y="192"/>
                  <a:pt x="206" y="181"/>
                </a:cubicBezTo>
                <a:cubicBezTo>
                  <a:pt x="209" y="180"/>
                  <a:pt x="210" y="178"/>
                  <a:pt x="208" y="176"/>
                </a:cubicBezTo>
                <a:cubicBezTo>
                  <a:pt x="207" y="175"/>
                  <a:pt x="206" y="175"/>
                  <a:pt x="204" y="177"/>
                </a:cubicBezTo>
                <a:cubicBezTo>
                  <a:pt x="201" y="179"/>
                  <a:pt x="196" y="182"/>
                  <a:pt x="193" y="184"/>
                </a:cubicBezTo>
                <a:cubicBezTo>
                  <a:pt x="186" y="187"/>
                  <a:pt x="181" y="184"/>
                  <a:pt x="175" y="178"/>
                </a:cubicBezTo>
                <a:cubicBezTo>
                  <a:pt x="166" y="168"/>
                  <a:pt x="151" y="149"/>
                  <a:pt x="132" y="126"/>
                </a:cubicBezTo>
                <a:lnTo>
                  <a:pt x="98" y="83"/>
                </a:lnTo>
                <a:cubicBezTo>
                  <a:pt x="68" y="46"/>
                  <a:pt x="63" y="39"/>
                  <a:pt x="57" y="31"/>
                </a:cubicBezTo>
                <a:cubicBezTo>
                  <a:pt x="50" y="22"/>
                  <a:pt x="48" y="17"/>
                  <a:pt x="53" y="11"/>
                </a:cubicBezTo>
                <a:cubicBezTo>
                  <a:pt x="55" y="9"/>
                  <a:pt x="56" y="8"/>
                  <a:pt x="58" y="6"/>
                </a:cubicBezTo>
                <a:cubicBezTo>
                  <a:pt x="60" y="4"/>
                  <a:pt x="61" y="3"/>
                  <a:pt x="59" y="1"/>
                </a:cubicBezTo>
                <a:cubicBezTo>
                  <a:pt x="58" y="0"/>
                  <a:pt x="56" y="0"/>
                  <a:pt x="53" y="2"/>
                </a:cubicBezTo>
                <a:cubicBezTo>
                  <a:pt x="46" y="8"/>
                  <a:pt x="35" y="18"/>
                  <a:pt x="30" y="22"/>
                </a:cubicBezTo>
                <a:cubicBezTo>
                  <a:pt x="25" y="27"/>
                  <a:pt x="12" y="36"/>
                  <a:pt x="5" y="42"/>
                </a:cubicBezTo>
                <a:cubicBezTo>
                  <a:pt x="1" y="45"/>
                  <a:pt x="0" y="46"/>
                  <a:pt x="1" y="48"/>
                </a:cubicBezTo>
                <a:cubicBezTo>
                  <a:pt x="3" y="50"/>
                  <a:pt x="5" y="49"/>
                  <a:pt x="6" y="48"/>
                </a:cubicBezTo>
                <a:cubicBezTo>
                  <a:pt x="9" y="46"/>
                  <a:pt x="12" y="44"/>
                  <a:pt x="14" y="43"/>
                </a:cubicBezTo>
                <a:cubicBezTo>
                  <a:pt x="20" y="41"/>
                  <a:pt x="25" y="43"/>
                  <a:pt x="32" y="51"/>
                </a:cubicBezTo>
                <a:cubicBezTo>
                  <a:pt x="39" y="59"/>
                  <a:pt x="44" y="65"/>
                  <a:pt x="74" y="102"/>
                </a:cubicBezTo>
                <a:lnTo>
                  <a:pt x="109" y="14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19" name="Freeform 100">
            <a:extLst>
              <a:ext uri="{FF2B5EF4-FFF2-40B4-BE49-F238E27FC236}">
                <a16:creationId xmlns:a16="http://schemas.microsoft.com/office/drawing/2014/main" id="{148FBD13-576F-4BBB-B169-9203CEC6829B}"/>
              </a:ext>
            </a:extLst>
          </p:cNvPr>
          <p:cNvSpPr>
            <a:spLocks/>
          </p:cNvSpPr>
          <p:nvPr/>
        </p:nvSpPr>
        <p:spPr bwMode="auto">
          <a:xfrm>
            <a:off x="33337" y="5887244"/>
            <a:ext cx="250825" cy="304800"/>
          </a:xfrm>
          <a:custGeom>
            <a:avLst/>
            <a:gdLst>
              <a:gd name="T0" fmla="*/ 47 w 262"/>
              <a:gd name="T1" fmla="*/ 140 h 310"/>
              <a:gd name="T2" fmla="*/ 47 w 262"/>
              <a:gd name="T3" fmla="*/ 140 h 310"/>
              <a:gd name="T4" fmla="*/ 47 w 262"/>
              <a:gd name="T5" fmla="*/ 140 h 310"/>
              <a:gd name="T6" fmla="*/ 139 w 262"/>
              <a:gd name="T7" fmla="*/ 177 h 310"/>
              <a:gd name="T8" fmla="*/ 249 w 262"/>
              <a:gd name="T9" fmla="*/ 218 h 310"/>
              <a:gd name="T10" fmla="*/ 260 w 262"/>
              <a:gd name="T11" fmla="*/ 219 h 310"/>
              <a:gd name="T12" fmla="*/ 258 w 262"/>
              <a:gd name="T13" fmla="*/ 209 h 310"/>
              <a:gd name="T14" fmla="*/ 159 w 262"/>
              <a:gd name="T15" fmla="*/ 39 h 310"/>
              <a:gd name="T16" fmla="*/ 153 w 262"/>
              <a:gd name="T17" fmla="*/ 11 h 310"/>
              <a:gd name="T18" fmla="*/ 159 w 262"/>
              <a:gd name="T19" fmla="*/ 7 h 310"/>
              <a:gd name="T20" fmla="*/ 162 w 262"/>
              <a:gd name="T21" fmla="*/ 2 h 310"/>
              <a:gd name="T22" fmla="*/ 155 w 262"/>
              <a:gd name="T23" fmla="*/ 3 h 310"/>
              <a:gd name="T24" fmla="*/ 135 w 262"/>
              <a:gd name="T25" fmla="*/ 16 h 310"/>
              <a:gd name="T26" fmla="*/ 108 w 262"/>
              <a:gd name="T27" fmla="*/ 31 h 310"/>
              <a:gd name="T28" fmla="*/ 104 w 262"/>
              <a:gd name="T29" fmla="*/ 36 h 310"/>
              <a:gd name="T30" fmla="*/ 109 w 262"/>
              <a:gd name="T31" fmla="*/ 37 h 310"/>
              <a:gd name="T32" fmla="*/ 121 w 262"/>
              <a:gd name="T33" fmla="*/ 32 h 310"/>
              <a:gd name="T34" fmla="*/ 143 w 262"/>
              <a:gd name="T35" fmla="*/ 51 h 310"/>
              <a:gd name="T36" fmla="*/ 217 w 262"/>
              <a:gd name="T37" fmla="*/ 170 h 310"/>
              <a:gd name="T38" fmla="*/ 216 w 262"/>
              <a:gd name="T39" fmla="*/ 171 h 310"/>
              <a:gd name="T40" fmla="*/ 133 w 262"/>
              <a:gd name="T41" fmla="*/ 138 h 310"/>
              <a:gd name="T42" fmla="*/ 15 w 262"/>
              <a:gd name="T43" fmla="*/ 92 h 310"/>
              <a:gd name="T44" fmla="*/ 2 w 262"/>
              <a:gd name="T45" fmla="*/ 88 h 310"/>
              <a:gd name="T46" fmla="*/ 4 w 262"/>
              <a:gd name="T47" fmla="*/ 99 h 310"/>
              <a:gd name="T48" fmla="*/ 97 w 262"/>
              <a:gd name="T49" fmla="*/ 259 h 310"/>
              <a:gd name="T50" fmla="*/ 111 w 262"/>
              <a:gd name="T51" fmla="*/ 296 h 310"/>
              <a:gd name="T52" fmla="*/ 102 w 262"/>
              <a:gd name="T53" fmla="*/ 303 h 310"/>
              <a:gd name="T54" fmla="*/ 100 w 262"/>
              <a:gd name="T55" fmla="*/ 307 h 310"/>
              <a:gd name="T56" fmla="*/ 106 w 262"/>
              <a:gd name="T57" fmla="*/ 307 h 310"/>
              <a:gd name="T58" fmla="*/ 129 w 262"/>
              <a:gd name="T59" fmla="*/ 292 h 310"/>
              <a:gd name="T60" fmla="*/ 156 w 262"/>
              <a:gd name="T61" fmla="*/ 277 h 310"/>
              <a:gd name="T62" fmla="*/ 159 w 262"/>
              <a:gd name="T63" fmla="*/ 272 h 310"/>
              <a:gd name="T64" fmla="*/ 154 w 262"/>
              <a:gd name="T65" fmla="*/ 272 h 310"/>
              <a:gd name="T66" fmla="*/ 142 w 262"/>
              <a:gd name="T67" fmla="*/ 277 h 310"/>
              <a:gd name="T68" fmla="*/ 117 w 262"/>
              <a:gd name="T69" fmla="*/ 251 h 310"/>
              <a:gd name="T70" fmla="*/ 47 w 262"/>
              <a:gd name="T71" fmla="*/ 14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2" h="310">
                <a:moveTo>
                  <a:pt x="47" y="140"/>
                </a:moveTo>
                <a:lnTo>
                  <a:pt x="47" y="140"/>
                </a:lnTo>
                <a:lnTo>
                  <a:pt x="47" y="140"/>
                </a:lnTo>
                <a:cubicBezTo>
                  <a:pt x="54" y="143"/>
                  <a:pt x="98" y="162"/>
                  <a:pt x="139" y="177"/>
                </a:cubicBezTo>
                <a:cubicBezTo>
                  <a:pt x="178" y="191"/>
                  <a:pt x="226" y="210"/>
                  <a:pt x="249" y="218"/>
                </a:cubicBezTo>
                <a:cubicBezTo>
                  <a:pt x="253" y="219"/>
                  <a:pt x="258" y="221"/>
                  <a:pt x="260" y="219"/>
                </a:cubicBezTo>
                <a:cubicBezTo>
                  <a:pt x="262" y="218"/>
                  <a:pt x="261" y="215"/>
                  <a:pt x="258" y="209"/>
                </a:cubicBezTo>
                <a:lnTo>
                  <a:pt x="159" y="39"/>
                </a:lnTo>
                <a:cubicBezTo>
                  <a:pt x="150" y="24"/>
                  <a:pt x="149" y="17"/>
                  <a:pt x="153" y="11"/>
                </a:cubicBezTo>
                <a:cubicBezTo>
                  <a:pt x="155" y="9"/>
                  <a:pt x="157" y="8"/>
                  <a:pt x="159" y="7"/>
                </a:cubicBezTo>
                <a:cubicBezTo>
                  <a:pt x="162" y="5"/>
                  <a:pt x="163" y="4"/>
                  <a:pt x="162" y="2"/>
                </a:cubicBezTo>
                <a:cubicBezTo>
                  <a:pt x="160" y="0"/>
                  <a:pt x="158" y="1"/>
                  <a:pt x="155" y="3"/>
                </a:cubicBezTo>
                <a:cubicBezTo>
                  <a:pt x="145" y="9"/>
                  <a:pt x="137" y="14"/>
                  <a:pt x="135" y="16"/>
                </a:cubicBezTo>
                <a:cubicBezTo>
                  <a:pt x="130" y="19"/>
                  <a:pt x="120" y="24"/>
                  <a:pt x="108" y="31"/>
                </a:cubicBezTo>
                <a:cubicBezTo>
                  <a:pt x="105" y="33"/>
                  <a:pt x="103" y="34"/>
                  <a:pt x="104" y="36"/>
                </a:cubicBezTo>
                <a:cubicBezTo>
                  <a:pt x="105" y="38"/>
                  <a:pt x="107" y="38"/>
                  <a:pt x="109" y="37"/>
                </a:cubicBezTo>
                <a:cubicBezTo>
                  <a:pt x="112" y="35"/>
                  <a:pt x="117" y="32"/>
                  <a:pt x="121" y="32"/>
                </a:cubicBezTo>
                <a:cubicBezTo>
                  <a:pt x="128" y="31"/>
                  <a:pt x="133" y="35"/>
                  <a:pt x="143" y="51"/>
                </a:cubicBezTo>
                <a:lnTo>
                  <a:pt x="217" y="170"/>
                </a:lnTo>
                <a:lnTo>
                  <a:pt x="216" y="171"/>
                </a:lnTo>
                <a:cubicBezTo>
                  <a:pt x="210" y="169"/>
                  <a:pt x="158" y="148"/>
                  <a:pt x="133" y="138"/>
                </a:cubicBezTo>
                <a:cubicBezTo>
                  <a:pt x="78" y="118"/>
                  <a:pt x="19" y="94"/>
                  <a:pt x="15" y="92"/>
                </a:cubicBezTo>
                <a:cubicBezTo>
                  <a:pt x="8" y="89"/>
                  <a:pt x="4" y="87"/>
                  <a:pt x="2" y="88"/>
                </a:cubicBezTo>
                <a:cubicBezTo>
                  <a:pt x="0" y="90"/>
                  <a:pt x="1" y="94"/>
                  <a:pt x="4" y="99"/>
                </a:cubicBezTo>
                <a:lnTo>
                  <a:pt x="97" y="259"/>
                </a:lnTo>
                <a:cubicBezTo>
                  <a:pt x="111" y="282"/>
                  <a:pt x="115" y="290"/>
                  <a:pt x="111" y="296"/>
                </a:cubicBezTo>
                <a:cubicBezTo>
                  <a:pt x="108" y="299"/>
                  <a:pt x="105" y="301"/>
                  <a:pt x="102" y="303"/>
                </a:cubicBezTo>
                <a:cubicBezTo>
                  <a:pt x="100" y="304"/>
                  <a:pt x="99" y="306"/>
                  <a:pt x="100" y="307"/>
                </a:cubicBezTo>
                <a:cubicBezTo>
                  <a:pt x="101" y="310"/>
                  <a:pt x="103" y="309"/>
                  <a:pt x="106" y="307"/>
                </a:cubicBezTo>
                <a:cubicBezTo>
                  <a:pt x="117" y="300"/>
                  <a:pt x="127" y="294"/>
                  <a:pt x="129" y="292"/>
                </a:cubicBezTo>
                <a:cubicBezTo>
                  <a:pt x="133" y="290"/>
                  <a:pt x="142" y="286"/>
                  <a:pt x="156" y="277"/>
                </a:cubicBezTo>
                <a:cubicBezTo>
                  <a:pt x="159" y="276"/>
                  <a:pt x="160" y="274"/>
                  <a:pt x="159" y="272"/>
                </a:cubicBezTo>
                <a:cubicBezTo>
                  <a:pt x="158" y="270"/>
                  <a:pt x="156" y="270"/>
                  <a:pt x="154" y="272"/>
                </a:cubicBezTo>
                <a:cubicBezTo>
                  <a:pt x="151" y="274"/>
                  <a:pt x="146" y="276"/>
                  <a:pt x="142" y="277"/>
                </a:cubicBezTo>
                <a:cubicBezTo>
                  <a:pt x="136" y="277"/>
                  <a:pt x="129" y="272"/>
                  <a:pt x="117" y="251"/>
                </a:cubicBezTo>
                <a:lnTo>
                  <a:pt x="47" y="1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0" name="Freeform 101">
            <a:extLst>
              <a:ext uri="{FF2B5EF4-FFF2-40B4-BE49-F238E27FC236}">
                <a16:creationId xmlns:a16="http://schemas.microsoft.com/office/drawing/2014/main" id="{592E3D73-A67B-4CCD-9D4E-BE39E74BB5F9}"/>
              </a:ext>
            </a:extLst>
          </p:cNvPr>
          <p:cNvSpPr>
            <a:spLocks noEditPoints="1"/>
          </p:cNvSpPr>
          <p:nvPr/>
        </p:nvSpPr>
        <p:spPr bwMode="auto">
          <a:xfrm>
            <a:off x="314325" y="5820569"/>
            <a:ext cx="187325" cy="258763"/>
          </a:xfrm>
          <a:custGeom>
            <a:avLst/>
            <a:gdLst>
              <a:gd name="T0" fmla="*/ 91 w 196"/>
              <a:gd name="T1" fmla="*/ 147 h 263"/>
              <a:gd name="T2" fmla="*/ 91 w 196"/>
              <a:gd name="T3" fmla="*/ 147 h 263"/>
              <a:gd name="T4" fmla="*/ 95 w 196"/>
              <a:gd name="T5" fmla="*/ 149 h 263"/>
              <a:gd name="T6" fmla="*/ 135 w 196"/>
              <a:gd name="T7" fmla="*/ 205 h 263"/>
              <a:gd name="T8" fmla="*/ 135 w 196"/>
              <a:gd name="T9" fmla="*/ 212 h 263"/>
              <a:gd name="T10" fmla="*/ 132 w 196"/>
              <a:gd name="T11" fmla="*/ 216 h 263"/>
              <a:gd name="T12" fmla="*/ 140 w 196"/>
              <a:gd name="T13" fmla="*/ 216 h 263"/>
              <a:gd name="T14" fmla="*/ 185 w 196"/>
              <a:gd name="T15" fmla="*/ 202 h 263"/>
              <a:gd name="T16" fmla="*/ 195 w 196"/>
              <a:gd name="T17" fmla="*/ 195 h 263"/>
              <a:gd name="T18" fmla="*/ 191 w 196"/>
              <a:gd name="T19" fmla="*/ 194 h 263"/>
              <a:gd name="T20" fmla="*/ 181 w 196"/>
              <a:gd name="T21" fmla="*/ 196 h 263"/>
              <a:gd name="T22" fmla="*/ 149 w 196"/>
              <a:gd name="T23" fmla="*/ 171 h 263"/>
              <a:gd name="T24" fmla="*/ 29 w 196"/>
              <a:gd name="T25" fmla="*/ 9 h 263"/>
              <a:gd name="T26" fmla="*/ 20 w 196"/>
              <a:gd name="T27" fmla="*/ 1 h 263"/>
              <a:gd name="T28" fmla="*/ 17 w 196"/>
              <a:gd name="T29" fmla="*/ 15 h 263"/>
              <a:gd name="T30" fmla="*/ 21 w 196"/>
              <a:gd name="T31" fmla="*/ 221 h 263"/>
              <a:gd name="T32" fmla="*/ 10 w 196"/>
              <a:gd name="T33" fmla="*/ 254 h 263"/>
              <a:gd name="T34" fmla="*/ 2 w 196"/>
              <a:gd name="T35" fmla="*/ 258 h 263"/>
              <a:gd name="T36" fmla="*/ 0 w 196"/>
              <a:gd name="T37" fmla="*/ 261 h 263"/>
              <a:gd name="T38" fmla="*/ 6 w 196"/>
              <a:gd name="T39" fmla="*/ 262 h 263"/>
              <a:gd name="T40" fmla="*/ 34 w 196"/>
              <a:gd name="T41" fmla="*/ 252 h 263"/>
              <a:gd name="T42" fmla="*/ 59 w 196"/>
              <a:gd name="T43" fmla="*/ 244 h 263"/>
              <a:gd name="T44" fmla="*/ 62 w 196"/>
              <a:gd name="T45" fmla="*/ 240 h 263"/>
              <a:gd name="T46" fmla="*/ 58 w 196"/>
              <a:gd name="T47" fmla="*/ 239 h 263"/>
              <a:gd name="T48" fmla="*/ 54 w 196"/>
              <a:gd name="T49" fmla="*/ 240 h 263"/>
              <a:gd name="T50" fmla="*/ 41 w 196"/>
              <a:gd name="T51" fmla="*/ 234 h 263"/>
              <a:gd name="T52" fmla="*/ 39 w 196"/>
              <a:gd name="T53" fmla="*/ 215 h 263"/>
              <a:gd name="T54" fmla="*/ 37 w 196"/>
              <a:gd name="T55" fmla="*/ 168 h 263"/>
              <a:gd name="T56" fmla="*/ 39 w 196"/>
              <a:gd name="T57" fmla="*/ 165 h 263"/>
              <a:gd name="T58" fmla="*/ 91 w 196"/>
              <a:gd name="T59" fmla="*/ 147 h 263"/>
              <a:gd name="T60" fmla="*/ 38 w 196"/>
              <a:gd name="T61" fmla="*/ 149 h 263"/>
              <a:gd name="T62" fmla="*/ 38 w 196"/>
              <a:gd name="T63" fmla="*/ 149 h 263"/>
              <a:gd name="T64" fmla="*/ 37 w 196"/>
              <a:gd name="T65" fmla="*/ 147 h 263"/>
              <a:gd name="T66" fmla="*/ 34 w 196"/>
              <a:gd name="T67" fmla="*/ 67 h 263"/>
              <a:gd name="T68" fmla="*/ 35 w 196"/>
              <a:gd name="T69" fmla="*/ 64 h 263"/>
              <a:gd name="T70" fmla="*/ 37 w 196"/>
              <a:gd name="T71" fmla="*/ 66 h 263"/>
              <a:gd name="T72" fmla="*/ 83 w 196"/>
              <a:gd name="T73" fmla="*/ 132 h 263"/>
              <a:gd name="T74" fmla="*/ 82 w 196"/>
              <a:gd name="T75" fmla="*/ 134 h 263"/>
              <a:gd name="T76" fmla="*/ 38 w 196"/>
              <a:gd name="T77" fmla="*/ 14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6" h="263">
                <a:moveTo>
                  <a:pt x="91" y="147"/>
                </a:moveTo>
                <a:lnTo>
                  <a:pt x="91" y="147"/>
                </a:lnTo>
                <a:cubicBezTo>
                  <a:pt x="93" y="147"/>
                  <a:pt x="94" y="147"/>
                  <a:pt x="95" y="149"/>
                </a:cubicBezTo>
                <a:lnTo>
                  <a:pt x="135" y="205"/>
                </a:lnTo>
                <a:cubicBezTo>
                  <a:pt x="137" y="208"/>
                  <a:pt x="136" y="211"/>
                  <a:pt x="135" y="212"/>
                </a:cubicBezTo>
                <a:cubicBezTo>
                  <a:pt x="133" y="214"/>
                  <a:pt x="132" y="214"/>
                  <a:pt x="132" y="216"/>
                </a:cubicBezTo>
                <a:cubicBezTo>
                  <a:pt x="133" y="218"/>
                  <a:pt x="136" y="217"/>
                  <a:pt x="140" y="216"/>
                </a:cubicBezTo>
                <a:cubicBezTo>
                  <a:pt x="159" y="210"/>
                  <a:pt x="177" y="205"/>
                  <a:pt x="185" y="202"/>
                </a:cubicBezTo>
                <a:cubicBezTo>
                  <a:pt x="194" y="199"/>
                  <a:pt x="196" y="197"/>
                  <a:pt x="195" y="195"/>
                </a:cubicBezTo>
                <a:cubicBezTo>
                  <a:pt x="194" y="193"/>
                  <a:pt x="193" y="193"/>
                  <a:pt x="191" y="194"/>
                </a:cubicBezTo>
                <a:cubicBezTo>
                  <a:pt x="188" y="195"/>
                  <a:pt x="185" y="196"/>
                  <a:pt x="181" y="196"/>
                </a:cubicBezTo>
                <a:cubicBezTo>
                  <a:pt x="175" y="196"/>
                  <a:pt x="167" y="194"/>
                  <a:pt x="149" y="171"/>
                </a:cubicBezTo>
                <a:cubicBezTo>
                  <a:pt x="119" y="131"/>
                  <a:pt x="40" y="23"/>
                  <a:pt x="29" y="9"/>
                </a:cubicBezTo>
                <a:cubicBezTo>
                  <a:pt x="24" y="3"/>
                  <a:pt x="22" y="0"/>
                  <a:pt x="20" y="1"/>
                </a:cubicBezTo>
                <a:cubicBezTo>
                  <a:pt x="18" y="2"/>
                  <a:pt x="17" y="6"/>
                  <a:pt x="17" y="15"/>
                </a:cubicBezTo>
                <a:lnTo>
                  <a:pt x="21" y="221"/>
                </a:lnTo>
                <a:cubicBezTo>
                  <a:pt x="21" y="237"/>
                  <a:pt x="20" y="249"/>
                  <a:pt x="10" y="254"/>
                </a:cubicBezTo>
                <a:cubicBezTo>
                  <a:pt x="8" y="255"/>
                  <a:pt x="5" y="257"/>
                  <a:pt x="2" y="258"/>
                </a:cubicBezTo>
                <a:cubicBezTo>
                  <a:pt x="1" y="258"/>
                  <a:pt x="0" y="259"/>
                  <a:pt x="0" y="261"/>
                </a:cubicBezTo>
                <a:cubicBezTo>
                  <a:pt x="1" y="263"/>
                  <a:pt x="3" y="263"/>
                  <a:pt x="6" y="262"/>
                </a:cubicBezTo>
                <a:cubicBezTo>
                  <a:pt x="18" y="258"/>
                  <a:pt x="31" y="253"/>
                  <a:pt x="34" y="252"/>
                </a:cubicBezTo>
                <a:cubicBezTo>
                  <a:pt x="41" y="249"/>
                  <a:pt x="51" y="247"/>
                  <a:pt x="59" y="244"/>
                </a:cubicBezTo>
                <a:cubicBezTo>
                  <a:pt x="61" y="244"/>
                  <a:pt x="63" y="242"/>
                  <a:pt x="62" y="240"/>
                </a:cubicBezTo>
                <a:cubicBezTo>
                  <a:pt x="61" y="238"/>
                  <a:pt x="60" y="238"/>
                  <a:pt x="58" y="239"/>
                </a:cubicBezTo>
                <a:lnTo>
                  <a:pt x="54" y="240"/>
                </a:lnTo>
                <a:cubicBezTo>
                  <a:pt x="47" y="243"/>
                  <a:pt x="43" y="239"/>
                  <a:pt x="41" y="234"/>
                </a:cubicBezTo>
                <a:cubicBezTo>
                  <a:pt x="40" y="231"/>
                  <a:pt x="39" y="223"/>
                  <a:pt x="39" y="215"/>
                </a:cubicBezTo>
                <a:lnTo>
                  <a:pt x="37" y="168"/>
                </a:lnTo>
                <a:cubicBezTo>
                  <a:pt x="37" y="166"/>
                  <a:pt x="38" y="166"/>
                  <a:pt x="39" y="165"/>
                </a:cubicBezTo>
                <a:lnTo>
                  <a:pt x="91" y="147"/>
                </a:lnTo>
                <a:close/>
                <a:moveTo>
                  <a:pt x="38" y="149"/>
                </a:moveTo>
                <a:lnTo>
                  <a:pt x="38" y="149"/>
                </a:lnTo>
                <a:cubicBezTo>
                  <a:pt x="38" y="149"/>
                  <a:pt x="37" y="148"/>
                  <a:pt x="37" y="147"/>
                </a:cubicBezTo>
                <a:lnTo>
                  <a:pt x="34" y="67"/>
                </a:lnTo>
                <a:cubicBezTo>
                  <a:pt x="34" y="66"/>
                  <a:pt x="34" y="64"/>
                  <a:pt x="35" y="64"/>
                </a:cubicBezTo>
                <a:cubicBezTo>
                  <a:pt x="35" y="64"/>
                  <a:pt x="36" y="65"/>
                  <a:pt x="37" y="66"/>
                </a:cubicBezTo>
                <a:lnTo>
                  <a:pt x="83" y="132"/>
                </a:lnTo>
                <a:cubicBezTo>
                  <a:pt x="83" y="133"/>
                  <a:pt x="83" y="134"/>
                  <a:pt x="82" y="134"/>
                </a:cubicBezTo>
                <a:lnTo>
                  <a:pt x="38" y="14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1" name="Freeform 102">
            <a:extLst>
              <a:ext uri="{FF2B5EF4-FFF2-40B4-BE49-F238E27FC236}">
                <a16:creationId xmlns:a16="http://schemas.microsoft.com/office/drawing/2014/main" id="{F9D7A677-62F8-41A5-8D11-E44549CBB1BC}"/>
              </a:ext>
            </a:extLst>
          </p:cNvPr>
          <p:cNvSpPr>
            <a:spLocks/>
          </p:cNvSpPr>
          <p:nvPr/>
        </p:nvSpPr>
        <p:spPr bwMode="auto">
          <a:xfrm>
            <a:off x="938212" y="5795169"/>
            <a:ext cx="146050" cy="239713"/>
          </a:xfrm>
          <a:custGeom>
            <a:avLst/>
            <a:gdLst>
              <a:gd name="T0" fmla="*/ 37 w 154"/>
              <a:gd name="T1" fmla="*/ 240 h 244"/>
              <a:gd name="T2" fmla="*/ 37 w 154"/>
              <a:gd name="T3" fmla="*/ 240 h 244"/>
              <a:gd name="T4" fmla="*/ 79 w 154"/>
              <a:gd name="T5" fmla="*/ 237 h 244"/>
              <a:gd name="T6" fmla="*/ 115 w 154"/>
              <a:gd name="T7" fmla="*/ 191 h 244"/>
              <a:gd name="T8" fmla="*/ 96 w 154"/>
              <a:gd name="T9" fmla="*/ 103 h 244"/>
              <a:gd name="T10" fmla="*/ 91 w 154"/>
              <a:gd name="T11" fmla="*/ 95 h 244"/>
              <a:gd name="T12" fmla="*/ 76 w 154"/>
              <a:gd name="T13" fmla="*/ 45 h 244"/>
              <a:gd name="T14" fmla="*/ 113 w 154"/>
              <a:gd name="T15" fmla="*/ 21 h 244"/>
              <a:gd name="T16" fmla="*/ 136 w 154"/>
              <a:gd name="T17" fmla="*/ 43 h 244"/>
              <a:gd name="T18" fmla="*/ 137 w 154"/>
              <a:gd name="T19" fmla="*/ 65 h 244"/>
              <a:gd name="T20" fmla="*/ 138 w 154"/>
              <a:gd name="T21" fmla="*/ 71 h 244"/>
              <a:gd name="T22" fmla="*/ 143 w 154"/>
              <a:gd name="T23" fmla="*/ 62 h 244"/>
              <a:gd name="T24" fmla="*/ 153 w 154"/>
              <a:gd name="T25" fmla="*/ 26 h 244"/>
              <a:gd name="T26" fmla="*/ 151 w 154"/>
              <a:gd name="T27" fmla="*/ 22 h 244"/>
              <a:gd name="T28" fmla="*/ 120 w 154"/>
              <a:gd name="T29" fmla="*/ 8 h 244"/>
              <a:gd name="T30" fmla="*/ 49 w 154"/>
              <a:gd name="T31" fmla="*/ 51 h 244"/>
              <a:gd name="T32" fmla="*/ 66 w 154"/>
              <a:gd name="T33" fmla="*/ 132 h 244"/>
              <a:gd name="T34" fmla="*/ 75 w 154"/>
              <a:gd name="T35" fmla="*/ 146 h 244"/>
              <a:gd name="T36" fmla="*/ 86 w 154"/>
              <a:gd name="T37" fmla="*/ 200 h 244"/>
              <a:gd name="T38" fmla="*/ 44 w 154"/>
              <a:gd name="T39" fmla="*/ 226 h 244"/>
              <a:gd name="T40" fmla="*/ 18 w 154"/>
              <a:gd name="T41" fmla="*/ 187 h 244"/>
              <a:gd name="T42" fmla="*/ 20 w 154"/>
              <a:gd name="T43" fmla="*/ 171 h 244"/>
              <a:gd name="T44" fmla="*/ 19 w 154"/>
              <a:gd name="T45" fmla="*/ 165 h 244"/>
              <a:gd name="T46" fmla="*/ 14 w 154"/>
              <a:gd name="T47" fmla="*/ 172 h 244"/>
              <a:gd name="T48" fmla="*/ 2 w 154"/>
              <a:gd name="T49" fmla="*/ 211 h 244"/>
              <a:gd name="T50" fmla="*/ 4 w 154"/>
              <a:gd name="T51" fmla="*/ 223 h 244"/>
              <a:gd name="T52" fmla="*/ 37 w 154"/>
              <a:gd name="T53" fmla="*/ 24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244">
                <a:moveTo>
                  <a:pt x="37" y="240"/>
                </a:moveTo>
                <a:lnTo>
                  <a:pt x="37" y="240"/>
                </a:lnTo>
                <a:cubicBezTo>
                  <a:pt x="50" y="243"/>
                  <a:pt x="64" y="244"/>
                  <a:pt x="79" y="237"/>
                </a:cubicBezTo>
                <a:cubicBezTo>
                  <a:pt x="100" y="228"/>
                  <a:pt x="111" y="208"/>
                  <a:pt x="115" y="191"/>
                </a:cubicBezTo>
                <a:cubicBezTo>
                  <a:pt x="123" y="162"/>
                  <a:pt x="117" y="139"/>
                  <a:pt x="96" y="103"/>
                </a:cubicBezTo>
                <a:lnTo>
                  <a:pt x="91" y="95"/>
                </a:lnTo>
                <a:cubicBezTo>
                  <a:pt x="75" y="71"/>
                  <a:pt x="73" y="59"/>
                  <a:pt x="76" y="45"/>
                </a:cubicBezTo>
                <a:cubicBezTo>
                  <a:pt x="81" y="27"/>
                  <a:pt x="95" y="17"/>
                  <a:pt x="113" y="21"/>
                </a:cubicBezTo>
                <a:cubicBezTo>
                  <a:pt x="129" y="25"/>
                  <a:pt x="133" y="36"/>
                  <a:pt x="136" y="43"/>
                </a:cubicBezTo>
                <a:cubicBezTo>
                  <a:pt x="139" y="52"/>
                  <a:pt x="137" y="62"/>
                  <a:pt x="137" y="65"/>
                </a:cubicBezTo>
                <a:cubicBezTo>
                  <a:pt x="136" y="68"/>
                  <a:pt x="136" y="70"/>
                  <a:pt x="138" y="71"/>
                </a:cubicBezTo>
                <a:cubicBezTo>
                  <a:pt x="140" y="71"/>
                  <a:pt x="141" y="69"/>
                  <a:pt x="143" y="62"/>
                </a:cubicBezTo>
                <a:cubicBezTo>
                  <a:pt x="149" y="39"/>
                  <a:pt x="152" y="30"/>
                  <a:pt x="153" y="26"/>
                </a:cubicBezTo>
                <a:cubicBezTo>
                  <a:pt x="154" y="24"/>
                  <a:pt x="153" y="23"/>
                  <a:pt x="151" y="22"/>
                </a:cubicBezTo>
                <a:cubicBezTo>
                  <a:pt x="145" y="18"/>
                  <a:pt x="135" y="12"/>
                  <a:pt x="120" y="8"/>
                </a:cubicBezTo>
                <a:cubicBezTo>
                  <a:pt x="86" y="0"/>
                  <a:pt x="58" y="18"/>
                  <a:pt x="49" y="51"/>
                </a:cubicBezTo>
                <a:cubicBezTo>
                  <a:pt x="43" y="75"/>
                  <a:pt x="46" y="99"/>
                  <a:pt x="66" y="132"/>
                </a:cubicBezTo>
                <a:lnTo>
                  <a:pt x="75" y="146"/>
                </a:lnTo>
                <a:cubicBezTo>
                  <a:pt x="90" y="170"/>
                  <a:pt x="90" y="185"/>
                  <a:pt x="86" y="200"/>
                </a:cubicBezTo>
                <a:cubicBezTo>
                  <a:pt x="82" y="216"/>
                  <a:pt x="66" y="232"/>
                  <a:pt x="44" y="226"/>
                </a:cubicBezTo>
                <a:cubicBezTo>
                  <a:pt x="29" y="222"/>
                  <a:pt x="17" y="210"/>
                  <a:pt x="18" y="187"/>
                </a:cubicBezTo>
                <a:cubicBezTo>
                  <a:pt x="18" y="181"/>
                  <a:pt x="19" y="175"/>
                  <a:pt x="20" y="171"/>
                </a:cubicBezTo>
                <a:cubicBezTo>
                  <a:pt x="20" y="168"/>
                  <a:pt x="21" y="165"/>
                  <a:pt x="19" y="165"/>
                </a:cubicBezTo>
                <a:cubicBezTo>
                  <a:pt x="17" y="164"/>
                  <a:pt x="15" y="167"/>
                  <a:pt x="14" y="172"/>
                </a:cubicBezTo>
                <a:cubicBezTo>
                  <a:pt x="12" y="177"/>
                  <a:pt x="6" y="195"/>
                  <a:pt x="2" y="211"/>
                </a:cubicBezTo>
                <a:cubicBezTo>
                  <a:pt x="0" y="218"/>
                  <a:pt x="1" y="220"/>
                  <a:pt x="4" y="223"/>
                </a:cubicBezTo>
                <a:cubicBezTo>
                  <a:pt x="13" y="231"/>
                  <a:pt x="23" y="236"/>
                  <a:pt x="37" y="240"/>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2" name="Freeform 103">
            <a:extLst>
              <a:ext uri="{FF2B5EF4-FFF2-40B4-BE49-F238E27FC236}">
                <a16:creationId xmlns:a16="http://schemas.microsoft.com/office/drawing/2014/main" id="{8AC1AE33-75EC-4527-B264-439A210CDE23}"/>
              </a:ext>
            </a:extLst>
          </p:cNvPr>
          <p:cNvSpPr>
            <a:spLocks/>
          </p:cNvSpPr>
          <p:nvPr/>
        </p:nvSpPr>
        <p:spPr bwMode="auto">
          <a:xfrm>
            <a:off x="1087437" y="5828506"/>
            <a:ext cx="192088" cy="265113"/>
          </a:xfrm>
          <a:custGeom>
            <a:avLst/>
            <a:gdLst>
              <a:gd name="T0" fmla="*/ 55 w 202"/>
              <a:gd name="T1" fmla="*/ 163 h 269"/>
              <a:gd name="T2" fmla="*/ 55 w 202"/>
              <a:gd name="T3" fmla="*/ 163 h 269"/>
              <a:gd name="T4" fmla="*/ 28 w 202"/>
              <a:gd name="T5" fmla="*/ 224 h 269"/>
              <a:gd name="T6" fmla="*/ 15 w 202"/>
              <a:gd name="T7" fmla="*/ 237 h 269"/>
              <a:gd name="T8" fmla="*/ 6 w 202"/>
              <a:gd name="T9" fmla="*/ 235 h 269"/>
              <a:gd name="T10" fmla="*/ 1 w 202"/>
              <a:gd name="T11" fmla="*/ 235 h 269"/>
              <a:gd name="T12" fmla="*/ 4 w 202"/>
              <a:gd name="T13" fmla="*/ 240 h 269"/>
              <a:gd name="T14" fmla="*/ 34 w 202"/>
              <a:gd name="T15" fmla="*/ 252 h 269"/>
              <a:gd name="T16" fmla="*/ 70 w 202"/>
              <a:gd name="T17" fmla="*/ 268 h 269"/>
              <a:gd name="T18" fmla="*/ 75 w 202"/>
              <a:gd name="T19" fmla="*/ 267 h 269"/>
              <a:gd name="T20" fmla="*/ 73 w 202"/>
              <a:gd name="T21" fmla="*/ 263 h 269"/>
              <a:gd name="T22" fmla="*/ 61 w 202"/>
              <a:gd name="T23" fmla="*/ 257 h 269"/>
              <a:gd name="T24" fmla="*/ 59 w 202"/>
              <a:gd name="T25" fmla="*/ 237 h 269"/>
              <a:gd name="T26" fmla="*/ 83 w 202"/>
              <a:gd name="T27" fmla="*/ 175 h 269"/>
              <a:gd name="T28" fmla="*/ 133 w 202"/>
              <a:gd name="T29" fmla="*/ 57 h 269"/>
              <a:gd name="T30" fmla="*/ 162 w 202"/>
              <a:gd name="T31" fmla="*/ 70 h 269"/>
              <a:gd name="T32" fmla="*/ 182 w 202"/>
              <a:gd name="T33" fmla="*/ 98 h 269"/>
              <a:gd name="T34" fmla="*/ 181 w 202"/>
              <a:gd name="T35" fmla="*/ 101 h 269"/>
              <a:gd name="T36" fmla="*/ 181 w 202"/>
              <a:gd name="T37" fmla="*/ 108 h 269"/>
              <a:gd name="T38" fmla="*/ 185 w 202"/>
              <a:gd name="T39" fmla="*/ 104 h 269"/>
              <a:gd name="T40" fmla="*/ 200 w 202"/>
              <a:gd name="T41" fmla="*/ 71 h 269"/>
              <a:gd name="T42" fmla="*/ 200 w 202"/>
              <a:gd name="T43" fmla="*/ 64 h 269"/>
              <a:gd name="T44" fmla="*/ 177 w 202"/>
              <a:gd name="T45" fmla="*/ 58 h 269"/>
              <a:gd name="T46" fmla="*/ 86 w 202"/>
              <a:gd name="T47" fmla="*/ 20 h 269"/>
              <a:gd name="T48" fmla="*/ 64 w 202"/>
              <a:gd name="T49" fmla="*/ 8 h 269"/>
              <a:gd name="T50" fmla="*/ 55 w 202"/>
              <a:gd name="T51" fmla="*/ 1 h 269"/>
              <a:gd name="T52" fmla="*/ 50 w 202"/>
              <a:gd name="T53" fmla="*/ 5 h 269"/>
              <a:gd name="T54" fmla="*/ 31 w 202"/>
              <a:gd name="T55" fmla="*/ 36 h 269"/>
              <a:gd name="T56" fmla="*/ 31 w 202"/>
              <a:gd name="T57" fmla="*/ 42 h 269"/>
              <a:gd name="T58" fmla="*/ 35 w 202"/>
              <a:gd name="T59" fmla="*/ 39 h 269"/>
              <a:gd name="T60" fmla="*/ 44 w 202"/>
              <a:gd name="T61" fmla="*/ 31 h 269"/>
              <a:gd name="T62" fmla="*/ 69 w 202"/>
              <a:gd name="T63" fmla="*/ 32 h 269"/>
              <a:gd name="T64" fmla="*/ 104 w 202"/>
              <a:gd name="T65" fmla="*/ 45 h 269"/>
              <a:gd name="T66" fmla="*/ 55 w 202"/>
              <a:gd name="T67" fmla="*/ 16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2" h="269">
                <a:moveTo>
                  <a:pt x="55" y="163"/>
                </a:moveTo>
                <a:lnTo>
                  <a:pt x="55" y="163"/>
                </a:lnTo>
                <a:cubicBezTo>
                  <a:pt x="44" y="190"/>
                  <a:pt x="34" y="212"/>
                  <a:pt x="28" y="224"/>
                </a:cubicBezTo>
                <a:cubicBezTo>
                  <a:pt x="24" y="232"/>
                  <a:pt x="20" y="238"/>
                  <a:pt x="15" y="237"/>
                </a:cubicBezTo>
                <a:cubicBezTo>
                  <a:pt x="12" y="237"/>
                  <a:pt x="9" y="236"/>
                  <a:pt x="6" y="235"/>
                </a:cubicBezTo>
                <a:cubicBezTo>
                  <a:pt x="3" y="234"/>
                  <a:pt x="2" y="234"/>
                  <a:pt x="1" y="235"/>
                </a:cubicBezTo>
                <a:cubicBezTo>
                  <a:pt x="0" y="237"/>
                  <a:pt x="1" y="239"/>
                  <a:pt x="4" y="240"/>
                </a:cubicBezTo>
                <a:cubicBezTo>
                  <a:pt x="14" y="244"/>
                  <a:pt x="29" y="249"/>
                  <a:pt x="34" y="252"/>
                </a:cubicBezTo>
                <a:cubicBezTo>
                  <a:pt x="40" y="254"/>
                  <a:pt x="54" y="261"/>
                  <a:pt x="70" y="268"/>
                </a:cubicBezTo>
                <a:cubicBezTo>
                  <a:pt x="72" y="269"/>
                  <a:pt x="74" y="269"/>
                  <a:pt x="75" y="267"/>
                </a:cubicBezTo>
                <a:cubicBezTo>
                  <a:pt x="76" y="265"/>
                  <a:pt x="75" y="264"/>
                  <a:pt x="73" y="263"/>
                </a:cubicBezTo>
                <a:cubicBezTo>
                  <a:pt x="69" y="261"/>
                  <a:pt x="64" y="259"/>
                  <a:pt x="61" y="257"/>
                </a:cubicBezTo>
                <a:cubicBezTo>
                  <a:pt x="55" y="253"/>
                  <a:pt x="56" y="246"/>
                  <a:pt x="59" y="237"/>
                </a:cubicBezTo>
                <a:cubicBezTo>
                  <a:pt x="63" y="224"/>
                  <a:pt x="72" y="202"/>
                  <a:pt x="83" y="175"/>
                </a:cubicBezTo>
                <a:lnTo>
                  <a:pt x="133" y="57"/>
                </a:lnTo>
                <a:lnTo>
                  <a:pt x="162" y="70"/>
                </a:lnTo>
                <a:cubicBezTo>
                  <a:pt x="182" y="79"/>
                  <a:pt x="185" y="90"/>
                  <a:pt x="182" y="98"/>
                </a:cubicBezTo>
                <a:lnTo>
                  <a:pt x="181" y="101"/>
                </a:lnTo>
                <a:cubicBezTo>
                  <a:pt x="179" y="105"/>
                  <a:pt x="179" y="107"/>
                  <a:pt x="181" y="108"/>
                </a:cubicBezTo>
                <a:cubicBezTo>
                  <a:pt x="182" y="108"/>
                  <a:pt x="184" y="107"/>
                  <a:pt x="185" y="104"/>
                </a:cubicBezTo>
                <a:cubicBezTo>
                  <a:pt x="188" y="97"/>
                  <a:pt x="197" y="77"/>
                  <a:pt x="200" y="71"/>
                </a:cubicBezTo>
                <a:cubicBezTo>
                  <a:pt x="202" y="67"/>
                  <a:pt x="202" y="65"/>
                  <a:pt x="200" y="64"/>
                </a:cubicBezTo>
                <a:cubicBezTo>
                  <a:pt x="199" y="63"/>
                  <a:pt x="192" y="64"/>
                  <a:pt x="177" y="58"/>
                </a:cubicBezTo>
                <a:lnTo>
                  <a:pt x="86" y="20"/>
                </a:lnTo>
                <a:cubicBezTo>
                  <a:pt x="78" y="16"/>
                  <a:pt x="70" y="12"/>
                  <a:pt x="64" y="8"/>
                </a:cubicBezTo>
                <a:cubicBezTo>
                  <a:pt x="58" y="5"/>
                  <a:pt x="57" y="2"/>
                  <a:pt x="55" y="1"/>
                </a:cubicBezTo>
                <a:cubicBezTo>
                  <a:pt x="54" y="0"/>
                  <a:pt x="52" y="2"/>
                  <a:pt x="50" y="5"/>
                </a:cubicBezTo>
                <a:cubicBezTo>
                  <a:pt x="49" y="7"/>
                  <a:pt x="33" y="32"/>
                  <a:pt x="31" y="36"/>
                </a:cubicBezTo>
                <a:cubicBezTo>
                  <a:pt x="30" y="39"/>
                  <a:pt x="30" y="41"/>
                  <a:pt x="31" y="42"/>
                </a:cubicBezTo>
                <a:cubicBezTo>
                  <a:pt x="33" y="42"/>
                  <a:pt x="34" y="41"/>
                  <a:pt x="35" y="39"/>
                </a:cubicBezTo>
                <a:cubicBezTo>
                  <a:pt x="37" y="37"/>
                  <a:pt x="39" y="34"/>
                  <a:pt x="44" y="31"/>
                </a:cubicBezTo>
                <a:cubicBezTo>
                  <a:pt x="50" y="26"/>
                  <a:pt x="56" y="27"/>
                  <a:pt x="69" y="32"/>
                </a:cubicBezTo>
                <a:lnTo>
                  <a:pt x="104" y="45"/>
                </a:lnTo>
                <a:lnTo>
                  <a:pt x="55" y="16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3" name="Freeform 104">
            <a:extLst>
              <a:ext uri="{FF2B5EF4-FFF2-40B4-BE49-F238E27FC236}">
                <a16:creationId xmlns:a16="http://schemas.microsoft.com/office/drawing/2014/main" id="{9E235086-B9BF-4A15-82A8-3A2C111BFC4C}"/>
              </a:ext>
            </a:extLst>
          </p:cNvPr>
          <p:cNvSpPr>
            <a:spLocks/>
          </p:cNvSpPr>
          <p:nvPr/>
        </p:nvSpPr>
        <p:spPr bwMode="auto">
          <a:xfrm>
            <a:off x="1250950" y="5922169"/>
            <a:ext cx="239713" cy="269875"/>
          </a:xfrm>
          <a:custGeom>
            <a:avLst/>
            <a:gdLst>
              <a:gd name="T0" fmla="*/ 31 w 252"/>
              <a:gd name="T1" fmla="*/ 126 h 273"/>
              <a:gd name="T2" fmla="*/ 31 w 252"/>
              <a:gd name="T3" fmla="*/ 126 h 273"/>
              <a:gd name="T4" fmla="*/ 2 w 252"/>
              <a:gd name="T5" fmla="*/ 206 h 273"/>
              <a:gd name="T6" fmla="*/ 35 w 252"/>
              <a:gd name="T7" fmla="*/ 256 h 273"/>
              <a:gd name="T8" fmla="*/ 91 w 252"/>
              <a:gd name="T9" fmla="*/ 267 h 273"/>
              <a:gd name="T10" fmla="*/ 164 w 252"/>
              <a:gd name="T11" fmla="*/ 204 h 273"/>
              <a:gd name="T12" fmla="*/ 183 w 252"/>
              <a:gd name="T13" fmla="*/ 176 h 273"/>
              <a:gd name="T14" fmla="*/ 221 w 252"/>
              <a:gd name="T15" fmla="*/ 122 h 273"/>
              <a:gd name="T16" fmla="*/ 239 w 252"/>
              <a:gd name="T17" fmla="*/ 113 h 273"/>
              <a:gd name="T18" fmla="*/ 246 w 252"/>
              <a:gd name="T19" fmla="*/ 117 h 273"/>
              <a:gd name="T20" fmla="*/ 251 w 252"/>
              <a:gd name="T21" fmla="*/ 117 h 273"/>
              <a:gd name="T22" fmla="*/ 248 w 252"/>
              <a:gd name="T23" fmla="*/ 112 h 273"/>
              <a:gd name="T24" fmla="*/ 224 w 252"/>
              <a:gd name="T25" fmla="*/ 96 h 273"/>
              <a:gd name="T26" fmla="*/ 201 w 252"/>
              <a:gd name="T27" fmla="*/ 79 h 273"/>
              <a:gd name="T28" fmla="*/ 195 w 252"/>
              <a:gd name="T29" fmla="*/ 78 h 273"/>
              <a:gd name="T30" fmla="*/ 197 w 252"/>
              <a:gd name="T31" fmla="*/ 83 h 273"/>
              <a:gd name="T32" fmla="*/ 204 w 252"/>
              <a:gd name="T33" fmla="*/ 89 h 273"/>
              <a:gd name="T34" fmla="*/ 203 w 252"/>
              <a:gd name="T35" fmla="*/ 109 h 273"/>
              <a:gd name="T36" fmla="*/ 165 w 252"/>
              <a:gd name="T37" fmla="*/ 164 h 273"/>
              <a:gd name="T38" fmla="*/ 143 w 252"/>
              <a:gd name="T39" fmla="*/ 196 h 273"/>
              <a:gd name="T40" fmla="*/ 87 w 252"/>
              <a:gd name="T41" fmla="*/ 251 h 273"/>
              <a:gd name="T42" fmla="*/ 49 w 252"/>
              <a:gd name="T43" fmla="*/ 245 h 273"/>
              <a:gd name="T44" fmla="*/ 30 w 252"/>
              <a:gd name="T45" fmla="*/ 217 h 273"/>
              <a:gd name="T46" fmla="*/ 58 w 252"/>
              <a:gd name="T47" fmla="*/ 143 h 273"/>
              <a:gd name="T48" fmla="*/ 84 w 252"/>
              <a:gd name="T49" fmla="*/ 107 h 273"/>
              <a:gd name="T50" fmla="*/ 122 w 252"/>
              <a:gd name="T51" fmla="*/ 53 h 273"/>
              <a:gd name="T52" fmla="*/ 140 w 252"/>
              <a:gd name="T53" fmla="*/ 44 h 273"/>
              <a:gd name="T54" fmla="*/ 146 w 252"/>
              <a:gd name="T55" fmla="*/ 47 h 273"/>
              <a:gd name="T56" fmla="*/ 151 w 252"/>
              <a:gd name="T57" fmla="*/ 47 h 273"/>
              <a:gd name="T58" fmla="*/ 148 w 252"/>
              <a:gd name="T59" fmla="*/ 42 h 273"/>
              <a:gd name="T60" fmla="*/ 122 w 252"/>
              <a:gd name="T61" fmla="*/ 25 h 273"/>
              <a:gd name="T62" fmla="*/ 93 w 252"/>
              <a:gd name="T63" fmla="*/ 3 h 273"/>
              <a:gd name="T64" fmla="*/ 87 w 252"/>
              <a:gd name="T65" fmla="*/ 2 h 273"/>
              <a:gd name="T66" fmla="*/ 89 w 252"/>
              <a:gd name="T67" fmla="*/ 7 h 273"/>
              <a:gd name="T68" fmla="*/ 96 w 252"/>
              <a:gd name="T69" fmla="*/ 13 h 273"/>
              <a:gd name="T70" fmla="*/ 95 w 252"/>
              <a:gd name="T71" fmla="*/ 34 h 273"/>
              <a:gd name="T72" fmla="*/ 57 w 252"/>
              <a:gd name="T73" fmla="*/ 89 h 273"/>
              <a:gd name="T74" fmla="*/ 31 w 252"/>
              <a:gd name="T75" fmla="*/ 12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2" h="273">
                <a:moveTo>
                  <a:pt x="31" y="126"/>
                </a:moveTo>
                <a:lnTo>
                  <a:pt x="31" y="126"/>
                </a:lnTo>
                <a:cubicBezTo>
                  <a:pt x="5" y="163"/>
                  <a:pt x="0" y="187"/>
                  <a:pt x="2" y="206"/>
                </a:cubicBezTo>
                <a:cubicBezTo>
                  <a:pt x="5" y="234"/>
                  <a:pt x="24" y="248"/>
                  <a:pt x="35" y="256"/>
                </a:cubicBezTo>
                <a:cubicBezTo>
                  <a:pt x="48" y="265"/>
                  <a:pt x="65" y="273"/>
                  <a:pt x="91" y="267"/>
                </a:cubicBezTo>
                <a:cubicBezTo>
                  <a:pt x="121" y="261"/>
                  <a:pt x="144" y="232"/>
                  <a:pt x="164" y="204"/>
                </a:cubicBezTo>
                <a:lnTo>
                  <a:pt x="183" y="176"/>
                </a:lnTo>
                <a:cubicBezTo>
                  <a:pt x="210" y="138"/>
                  <a:pt x="215" y="130"/>
                  <a:pt x="221" y="122"/>
                </a:cubicBezTo>
                <a:cubicBezTo>
                  <a:pt x="228" y="114"/>
                  <a:pt x="233" y="111"/>
                  <a:pt x="239" y="113"/>
                </a:cubicBezTo>
                <a:cubicBezTo>
                  <a:pt x="242" y="114"/>
                  <a:pt x="243" y="115"/>
                  <a:pt x="246" y="117"/>
                </a:cubicBezTo>
                <a:cubicBezTo>
                  <a:pt x="248" y="118"/>
                  <a:pt x="250" y="119"/>
                  <a:pt x="251" y="117"/>
                </a:cubicBezTo>
                <a:cubicBezTo>
                  <a:pt x="252" y="115"/>
                  <a:pt x="251" y="114"/>
                  <a:pt x="248" y="112"/>
                </a:cubicBezTo>
                <a:cubicBezTo>
                  <a:pt x="240" y="106"/>
                  <a:pt x="227" y="98"/>
                  <a:pt x="224" y="96"/>
                </a:cubicBezTo>
                <a:cubicBezTo>
                  <a:pt x="224" y="96"/>
                  <a:pt x="212" y="86"/>
                  <a:pt x="201" y="79"/>
                </a:cubicBezTo>
                <a:cubicBezTo>
                  <a:pt x="198" y="77"/>
                  <a:pt x="197" y="76"/>
                  <a:pt x="195" y="78"/>
                </a:cubicBezTo>
                <a:cubicBezTo>
                  <a:pt x="194" y="80"/>
                  <a:pt x="195" y="81"/>
                  <a:pt x="197" y="83"/>
                </a:cubicBezTo>
                <a:cubicBezTo>
                  <a:pt x="200" y="84"/>
                  <a:pt x="203" y="87"/>
                  <a:pt x="204" y="89"/>
                </a:cubicBezTo>
                <a:cubicBezTo>
                  <a:pt x="210" y="95"/>
                  <a:pt x="208" y="100"/>
                  <a:pt x="203" y="109"/>
                </a:cubicBezTo>
                <a:cubicBezTo>
                  <a:pt x="197" y="118"/>
                  <a:pt x="192" y="125"/>
                  <a:pt x="165" y="164"/>
                </a:cubicBezTo>
                <a:lnTo>
                  <a:pt x="143" y="196"/>
                </a:lnTo>
                <a:cubicBezTo>
                  <a:pt x="124" y="222"/>
                  <a:pt x="108" y="245"/>
                  <a:pt x="87" y="251"/>
                </a:cubicBezTo>
                <a:cubicBezTo>
                  <a:pt x="71" y="256"/>
                  <a:pt x="58" y="251"/>
                  <a:pt x="49" y="245"/>
                </a:cubicBezTo>
                <a:cubicBezTo>
                  <a:pt x="42" y="240"/>
                  <a:pt x="33" y="233"/>
                  <a:pt x="30" y="217"/>
                </a:cubicBezTo>
                <a:cubicBezTo>
                  <a:pt x="28" y="199"/>
                  <a:pt x="33" y="180"/>
                  <a:pt x="58" y="143"/>
                </a:cubicBezTo>
                <a:lnTo>
                  <a:pt x="84" y="107"/>
                </a:lnTo>
                <a:cubicBezTo>
                  <a:pt x="111" y="68"/>
                  <a:pt x="116" y="61"/>
                  <a:pt x="122" y="53"/>
                </a:cubicBezTo>
                <a:cubicBezTo>
                  <a:pt x="129" y="44"/>
                  <a:pt x="133" y="41"/>
                  <a:pt x="140" y="44"/>
                </a:cubicBezTo>
                <a:cubicBezTo>
                  <a:pt x="142" y="45"/>
                  <a:pt x="144" y="45"/>
                  <a:pt x="146" y="47"/>
                </a:cubicBezTo>
                <a:cubicBezTo>
                  <a:pt x="148" y="48"/>
                  <a:pt x="150" y="49"/>
                  <a:pt x="151" y="47"/>
                </a:cubicBezTo>
                <a:cubicBezTo>
                  <a:pt x="152" y="45"/>
                  <a:pt x="151" y="44"/>
                  <a:pt x="148" y="42"/>
                </a:cubicBezTo>
                <a:cubicBezTo>
                  <a:pt x="141" y="36"/>
                  <a:pt x="127" y="28"/>
                  <a:pt x="122" y="25"/>
                </a:cubicBezTo>
                <a:cubicBezTo>
                  <a:pt x="116" y="20"/>
                  <a:pt x="104" y="11"/>
                  <a:pt x="93" y="3"/>
                </a:cubicBezTo>
                <a:cubicBezTo>
                  <a:pt x="90" y="1"/>
                  <a:pt x="88" y="0"/>
                  <a:pt x="87" y="2"/>
                </a:cubicBezTo>
                <a:cubicBezTo>
                  <a:pt x="86" y="4"/>
                  <a:pt x="87" y="5"/>
                  <a:pt x="89" y="7"/>
                </a:cubicBezTo>
                <a:cubicBezTo>
                  <a:pt x="92" y="9"/>
                  <a:pt x="95" y="12"/>
                  <a:pt x="96" y="13"/>
                </a:cubicBezTo>
                <a:cubicBezTo>
                  <a:pt x="102" y="20"/>
                  <a:pt x="101" y="25"/>
                  <a:pt x="95" y="34"/>
                </a:cubicBezTo>
                <a:cubicBezTo>
                  <a:pt x="90" y="42"/>
                  <a:pt x="85" y="50"/>
                  <a:pt x="57" y="89"/>
                </a:cubicBezTo>
                <a:lnTo>
                  <a:pt x="31" y="12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4" name="Freeform 105">
            <a:extLst>
              <a:ext uri="{FF2B5EF4-FFF2-40B4-BE49-F238E27FC236}">
                <a16:creationId xmlns:a16="http://schemas.microsoft.com/office/drawing/2014/main" id="{004F638C-A156-41C3-8F8E-EB964C9B115D}"/>
              </a:ext>
            </a:extLst>
          </p:cNvPr>
          <p:cNvSpPr>
            <a:spLocks noEditPoints="1"/>
          </p:cNvSpPr>
          <p:nvPr/>
        </p:nvSpPr>
        <p:spPr bwMode="auto">
          <a:xfrm>
            <a:off x="1376362" y="6072981"/>
            <a:ext cx="261938" cy="265113"/>
          </a:xfrm>
          <a:custGeom>
            <a:avLst/>
            <a:gdLst>
              <a:gd name="T0" fmla="*/ 80 w 274"/>
              <a:gd name="T1" fmla="*/ 117 h 269"/>
              <a:gd name="T2" fmla="*/ 80 w 274"/>
              <a:gd name="T3" fmla="*/ 117 h 269"/>
              <a:gd name="T4" fmla="*/ 31 w 274"/>
              <a:gd name="T5" fmla="*/ 162 h 269"/>
              <a:gd name="T6" fmla="*/ 13 w 274"/>
              <a:gd name="T7" fmla="*/ 168 h 269"/>
              <a:gd name="T8" fmla="*/ 6 w 274"/>
              <a:gd name="T9" fmla="*/ 162 h 269"/>
              <a:gd name="T10" fmla="*/ 2 w 274"/>
              <a:gd name="T11" fmla="*/ 161 h 269"/>
              <a:gd name="T12" fmla="*/ 3 w 274"/>
              <a:gd name="T13" fmla="*/ 167 h 269"/>
              <a:gd name="T14" fmla="*/ 25 w 274"/>
              <a:gd name="T15" fmla="*/ 189 h 269"/>
              <a:gd name="T16" fmla="*/ 58 w 274"/>
              <a:gd name="T17" fmla="*/ 231 h 269"/>
              <a:gd name="T18" fmla="*/ 142 w 274"/>
              <a:gd name="T19" fmla="*/ 267 h 269"/>
              <a:gd name="T20" fmla="*/ 225 w 274"/>
              <a:gd name="T21" fmla="*/ 228 h 269"/>
              <a:gd name="T22" fmla="*/ 266 w 274"/>
              <a:gd name="T23" fmla="*/ 156 h 269"/>
              <a:gd name="T24" fmla="*/ 224 w 274"/>
              <a:gd name="T25" fmla="*/ 59 h 269"/>
              <a:gd name="T26" fmla="*/ 198 w 274"/>
              <a:gd name="T27" fmla="*/ 31 h 269"/>
              <a:gd name="T28" fmla="*/ 174 w 274"/>
              <a:gd name="T29" fmla="*/ 4 h 269"/>
              <a:gd name="T30" fmla="*/ 168 w 274"/>
              <a:gd name="T31" fmla="*/ 2 h 269"/>
              <a:gd name="T32" fmla="*/ 169 w 274"/>
              <a:gd name="T33" fmla="*/ 7 h 269"/>
              <a:gd name="T34" fmla="*/ 175 w 274"/>
              <a:gd name="T35" fmla="*/ 15 h 269"/>
              <a:gd name="T36" fmla="*/ 169 w 274"/>
              <a:gd name="T37" fmla="*/ 35 h 269"/>
              <a:gd name="T38" fmla="*/ 121 w 274"/>
              <a:gd name="T39" fmla="*/ 80 h 269"/>
              <a:gd name="T40" fmla="*/ 80 w 274"/>
              <a:gd name="T41" fmla="*/ 117 h 269"/>
              <a:gd name="T42" fmla="*/ 146 w 274"/>
              <a:gd name="T43" fmla="*/ 100 h 269"/>
              <a:gd name="T44" fmla="*/ 146 w 274"/>
              <a:gd name="T45" fmla="*/ 100 h 269"/>
              <a:gd name="T46" fmla="*/ 192 w 274"/>
              <a:gd name="T47" fmla="*/ 57 h 269"/>
              <a:gd name="T48" fmla="*/ 198 w 274"/>
              <a:gd name="T49" fmla="*/ 55 h 269"/>
              <a:gd name="T50" fmla="*/ 211 w 274"/>
              <a:gd name="T51" fmla="*/ 66 h 269"/>
              <a:gd name="T52" fmla="*/ 236 w 274"/>
              <a:gd name="T53" fmla="*/ 139 h 269"/>
              <a:gd name="T54" fmla="*/ 195 w 274"/>
              <a:gd name="T55" fmla="*/ 210 h 269"/>
              <a:gd name="T56" fmla="*/ 124 w 274"/>
              <a:gd name="T57" fmla="*/ 247 h 269"/>
              <a:gd name="T58" fmla="*/ 68 w 274"/>
              <a:gd name="T59" fmla="*/ 220 h 269"/>
              <a:gd name="T60" fmla="*/ 55 w 274"/>
              <a:gd name="T61" fmla="*/ 188 h 269"/>
              <a:gd name="T62" fmla="*/ 71 w 274"/>
              <a:gd name="T63" fmla="*/ 170 h 269"/>
              <a:gd name="T64" fmla="*/ 117 w 274"/>
              <a:gd name="T65" fmla="*/ 126 h 269"/>
              <a:gd name="T66" fmla="*/ 146 w 274"/>
              <a:gd name="T67" fmla="*/ 10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4" h="269">
                <a:moveTo>
                  <a:pt x="80" y="117"/>
                </a:moveTo>
                <a:lnTo>
                  <a:pt x="80" y="117"/>
                </a:lnTo>
                <a:cubicBezTo>
                  <a:pt x="59" y="137"/>
                  <a:pt x="41" y="154"/>
                  <a:pt x="31" y="162"/>
                </a:cubicBezTo>
                <a:cubicBezTo>
                  <a:pt x="24" y="167"/>
                  <a:pt x="18" y="171"/>
                  <a:pt x="13" y="168"/>
                </a:cubicBezTo>
                <a:cubicBezTo>
                  <a:pt x="11" y="167"/>
                  <a:pt x="9" y="165"/>
                  <a:pt x="6" y="162"/>
                </a:cubicBezTo>
                <a:cubicBezTo>
                  <a:pt x="4" y="160"/>
                  <a:pt x="3" y="160"/>
                  <a:pt x="2" y="161"/>
                </a:cubicBezTo>
                <a:cubicBezTo>
                  <a:pt x="0" y="162"/>
                  <a:pt x="1" y="164"/>
                  <a:pt x="3" y="167"/>
                </a:cubicBezTo>
                <a:cubicBezTo>
                  <a:pt x="10" y="174"/>
                  <a:pt x="21" y="185"/>
                  <a:pt x="25" y="189"/>
                </a:cubicBezTo>
                <a:cubicBezTo>
                  <a:pt x="33" y="198"/>
                  <a:pt x="46" y="217"/>
                  <a:pt x="58" y="231"/>
                </a:cubicBezTo>
                <a:cubicBezTo>
                  <a:pt x="90" y="265"/>
                  <a:pt x="124" y="269"/>
                  <a:pt x="142" y="267"/>
                </a:cubicBezTo>
                <a:cubicBezTo>
                  <a:pt x="165" y="265"/>
                  <a:pt x="196" y="255"/>
                  <a:pt x="225" y="228"/>
                </a:cubicBezTo>
                <a:cubicBezTo>
                  <a:pt x="252" y="203"/>
                  <a:pt x="263" y="177"/>
                  <a:pt x="266" y="156"/>
                </a:cubicBezTo>
                <a:cubicBezTo>
                  <a:pt x="274" y="112"/>
                  <a:pt x="246" y="82"/>
                  <a:pt x="224" y="59"/>
                </a:cubicBezTo>
                <a:cubicBezTo>
                  <a:pt x="214" y="48"/>
                  <a:pt x="203" y="37"/>
                  <a:pt x="198" y="31"/>
                </a:cubicBezTo>
                <a:cubicBezTo>
                  <a:pt x="193" y="26"/>
                  <a:pt x="183" y="14"/>
                  <a:pt x="174" y="4"/>
                </a:cubicBezTo>
                <a:cubicBezTo>
                  <a:pt x="171" y="1"/>
                  <a:pt x="170" y="0"/>
                  <a:pt x="168" y="2"/>
                </a:cubicBezTo>
                <a:cubicBezTo>
                  <a:pt x="166" y="3"/>
                  <a:pt x="167" y="5"/>
                  <a:pt x="169" y="7"/>
                </a:cubicBezTo>
                <a:cubicBezTo>
                  <a:pt x="171" y="10"/>
                  <a:pt x="174" y="13"/>
                  <a:pt x="175" y="15"/>
                </a:cubicBezTo>
                <a:cubicBezTo>
                  <a:pt x="179" y="22"/>
                  <a:pt x="176" y="27"/>
                  <a:pt x="169" y="35"/>
                </a:cubicBezTo>
                <a:cubicBezTo>
                  <a:pt x="162" y="42"/>
                  <a:pt x="156" y="48"/>
                  <a:pt x="121" y="80"/>
                </a:cubicBezTo>
                <a:lnTo>
                  <a:pt x="80" y="117"/>
                </a:lnTo>
                <a:close/>
                <a:moveTo>
                  <a:pt x="146" y="100"/>
                </a:moveTo>
                <a:lnTo>
                  <a:pt x="146" y="100"/>
                </a:lnTo>
                <a:cubicBezTo>
                  <a:pt x="164" y="83"/>
                  <a:pt x="184" y="64"/>
                  <a:pt x="192" y="57"/>
                </a:cubicBezTo>
                <a:cubicBezTo>
                  <a:pt x="194" y="55"/>
                  <a:pt x="196" y="55"/>
                  <a:pt x="198" y="55"/>
                </a:cubicBezTo>
                <a:cubicBezTo>
                  <a:pt x="201" y="56"/>
                  <a:pt x="208" y="62"/>
                  <a:pt x="211" y="66"/>
                </a:cubicBezTo>
                <a:cubicBezTo>
                  <a:pt x="224" y="80"/>
                  <a:pt x="241" y="104"/>
                  <a:pt x="236" y="139"/>
                </a:cubicBezTo>
                <a:cubicBezTo>
                  <a:pt x="234" y="156"/>
                  <a:pt x="224" y="183"/>
                  <a:pt x="195" y="210"/>
                </a:cubicBezTo>
                <a:cubicBezTo>
                  <a:pt x="172" y="231"/>
                  <a:pt x="147" y="247"/>
                  <a:pt x="124" y="247"/>
                </a:cubicBezTo>
                <a:cubicBezTo>
                  <a:pt x="102" y="247"/>
                  <a:pt x="86" y="239"/>
                  <a:pt x="68" y="220"/>
                </a:cubicBezTo>
                <a:cubicBezTo>
                  <a:pt x="55" y="206"/>
                  <a:pt x="53" y="194"/>
                  <a:pt x="55" y="188"/>
                </a:cubicBezTo>
                <a:cubicBezTo>
                  <a:pt x="56" y="184"/>
                  <a:pt x="65" y="175"/>
                  <a:pt x="71" y="170"/>
                </a:cubicBezTo>
                <a:cubicBezTo>
                  <a:pt x="75" y="165"/>
                  <a:pt x="93" y="149"/>
                  <a:pt x="117" y="126"/>
                </a:cubicBezTo>
                <a:lnTo>
                  <a:pt x="14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5" name="Freeform 106">
            <a:extLst>
              <a:ext uri="{FF2B5EF4-FFF2-40B4-BE49-F238E27FC236}">
                <a16:creationId xmlns:a16="http://schemas.microsoft.com/office/drawing/2014/main" id="{469C5567-9BEC-4438-94F7-B223477D9316}"/>
              </a:ext>
            </a:extLst>
          </p:cNvPr>
          <p:cNvSpPr>
            <a:spLocks/>
          </p:cNvSpPr>
          <p:nvPr/>
        </p:nvSpPr>
        <p:spPr bwMode="auto">
          <a:xfrm>
            <a:off x="1509712" y="6258719"/>
            <a:ext cx="225425" cy="196850"/>
          </a:xfrm>
          <a:custGeom>
            <a:avLst/>
            <a:gdLst>
              <a:gd name="T0" fmla="*/ 86 w 235"/>
              <a:gd name="T1" fmla="*/ 100 h 200"/>
              <a:gd name="T2" fmla="*/ 86 w 235"/>
              <a:gd name="T3" fmla="*/ 100 h 200"/>
              <a:gd name="T4" fmla="*/ 29 w 235"/>
              <a:gd name="T5" fmla="*/ 138 h 200"/>
              <a:gd name="T6" fmla="*/ 12 w 235"/>
              <a:gd name="T7" fmla="*/ 141 h 200"/>
              <a:gd name="T8" fmla="*/ 6 w 235"/>
              <a:gd name="T9" fmla="*/ 134 h 200"/>
              <a:gd name="T10" fmla="*/ 2 w 235"/>
              <a:gd name="T11" fmla="*/ 132 h 200"/>
              <a:gd name="T12" fmla="*/ 2 w 235"/>
              <a:gd name="T13" fmla="*/ 138 h 200"/>
              <a:gd name="T14" fmla="*/ 21 w 235"/>
              <a:gd name="T15" fmla="*/ 163 h 200"/>
              <a:gd name="T16" fmla="*/ 42 w 235"/>
              <a:gd name="T17" fmla="*/ 196 h 200"/>
              <a:gd name="T18" fmla="*/ 47 w 235"/>
              <a:gd name="T19" fmla="*/ 198 h 200"/>
              <a:gd name="T20" fmla="*/ 47 w 235"/>
              <a:gd name="T21" fmla="*/ 194 h 200"/>
              <a:gd name="T22" fmla="*/ 41 w 235"/>
              <a:gd name="T23" fmla="*/ 182 h 200"/>
              <a:gd name="T24" fmla="*/ 48 w 235"/>
              <a:gd name="T25" fmla="*/ 165 h 200"/>
              <a:gd name="T26" fmla="*/ 104 w 235"/>
              <a:gd name="T27" fmla="*/ 126 h 200"/>
              <a:gd name="T28" fmla="*/ 149 w 235"/>
              <a:gd name="T29" fmla="*/ 95 h 200"/>
              <a:gd name="T30" fmla="*/ 204 w 235"/>
              <a:gd name="T31" fmla="*/ 58 h 200"/>
              <a:gd name="T32" fmla="*/ 224 w 235"/>
              <a:gd name="T33" fmla="*/ 55 h 200"/>
              <a:gd name="T34" fmla="*/ 229 w 235"/>
              <a:gd name="T35" fmla="*/ 61 h 200"/>
              <a:gd name="T36" fmla="*/ 233 w 235"/>
              <a:gd name="T37" fmla="*/ 63 h 200"/>
              <a:gd name="T38" fmla="*/ 233 w 235"/>
              <a:gd name="T39" fmla="*/ 57 h 200"/>
              <a:gd name="T40" fmla="*/ 215 w 235"/>
              <a:gd name="T41" fmla="*/ 32 h 200"/>
              <a:gd name="T42" fmla="*/ 197 w 235"/>
              <a:gd name="T43" fmla="*/ 5 h 200"/>
              <a:gd name="T44" fmla="*/ 192 w 235"/>
              <a:gd name="T45" fmla="*/ 1 h 200"/>
              <a:gd name="T46" fmla="*/ 191 w 235"/>
              <a:gd name="T47" fmla="*/ 6 h 200"/>
              <a:gd name="T48" fmla="*/ 195 w 235"/>
              <a:gd name="T49" fmla="*/ 15 h 200"/>
              <a:gd name="T50" fmla="*/ 186 w 235"/>
              <a:gd name="T51" fmla="*/ 31 h 200"/>
              <a:gd name="T52" fmla="*/ 131 w 235"/>
              <a:gd name="T53" fmla="*/ 69 h 200"/>
              <a:gd name="T54" fmla="*/ 86 w 235"/>
              <a:gd name="T55" fmla="*/ 1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5" h="200">
                <a:moveTo>
                  <a:pt x="86" y="100"/>
                </a:moveTo>
                <a:lnTo>
                  <a:pt x="86" y="100"/>
                </a:lnTo>
                <a:cubicBezTo>
                  <a:pt x="61" y="118"/>
                  <a:pt x="41" y="132"/>
                  <a:pt x="29" y="138"/>
                </a:cubicBezTo>
                <a:cubicBezTo>
                  <a:pt x="21" y="142"/>
                  <a:pt x="16" y="144"/>
                  <a:pt x="12" y="141"/>
                </a:cubicBezTo>
                <a:cubicBezTo>
                  <a:pt x="10" y="139"/>
                  <a:pt x="8" y="137"/>
                  <a:pt x="6" y="134"/>
                </a:cubicBezTo>
                <a:cubicBezTo>
                  <a:pt x="4" y="132"/>
                  <a:pt x="3" y="131"/>
                  <a:pt x="2" y="132"/>
                </a:cubicBezTo>
                <a:cubicBezTo>
                  <a:pt x="0" y="133"/>
                  <a:pt x="0" y="135"/>
                  <a:pt x="2" y="138"/>
                </a:cubicBezTo>
                <a:cubicBezTo>
                  <a:pt x="8" y="146"/>
                  <a:pt x="17" y="159"/>
                  <a:pt x="21" y="163"/>
                </a:cubicBezTo>
                <a:cubicBezTo>
                  <a:pt x="24" y="169"/>
                  <a:pt x="33" y="183"/>
                  <a:pt x="42" y="196"/>
                </a:cubicBezTo>
                <a:cubicBezTo>
                  <a:pt x="43" y="198"/>
                  <a:pt x="45" y="200"/>
                  <a:pt x="47" y="198"/>
                </a:cubicBezTo>
                <a:cubicBezTo>
                  <a:pt x="48" y="197"/>
                  <a:pt x="49" y="196"/>
                  <a:pt x="47" y="194"/>
                </a:cubicBezTo>
                <a:cubicBezTo>
                  <a:pt x="45" y="190"/>
                  <a:pt x="42" y="186"/>
                  <a:pt x="41" y="182"/>
                </a:cubicBezTo>
                <a:cubicBezTo>
                  <a:pt x="38" y="175"/>
                  <a:pt x="41" y="171"/>
                  <a:pt x="48" y="165"/>
                </a:cubicBezTo>
                <a:cubicBezTo>
                  <a:pt x="58" y="157"/>
                  <a:pt x="79" y="143"/>
                  <a:pt x="104" y="126"/>
                </a:cubicBezTo>
                <a:lnTo>
                  <a:pt x="149" y="95"/>
                </a:lnTo>
                <a:cubicBezTo>
                  <a:pt x="188" y="68"/>
                  <a:pt x="195" y="63"/>
                  <a:pt x="204" y="58"/>
                </a:cubicBezTo>
                <a:cubicBezTo>
                  <a:pt x="213" y="52"/>
                  <a:pt x="219" y="51"/>
                  <a:pt x="224" y="55"/>
                </a:cubicBezTo>
                <a:cubicBezTo>
                  <a:pt x="226" y="58"/>
                  <a:pt x="227" y="59"/>
                  <a:pt x="229" y="61"/>
                </a:cubicBezTo>
                <a:cubicBezTo>
                  <a:pt x="230" y="63"/>
                  <a:pt x="231" y="64"/>
                  <a:pt x="233" y="63"/>
                </a:cubicBezTo>
                <a:cubicBezTo>
                  <a:pt x="235" y="62"/>
                  <a:pt x="234" y="60"/>
                  <a:pt x="233" y="57"/>
                </a:cubicBezTo>
                <a:cubicBezTo>
                  <a:pt x="227" y="49"/>
                  <a:pt x="218" y="37"/>
                  <a:pt x="215" y="32"/>
                </a:cubicBezTo>
                <a:cubicBezTo>
                  <a:pt x="210" y="26"/>
                  <a:pt x="202" y="13"/>
                  <a:pt x="197" y="5"/>
                </a:cubicBezTo>
                <a:cubicBezTo>
                  <a:pt x="195" y="2"/>
                  <a:pt x="193" y="0"/>
                  <a:pt x="192" y="1"/>
                </a:cubicBezTo>
                <a:cubicBezTo>
                  <a:pt x="189" y="3"/>
                  <a:pt x="190" y="4"/>
                  <a:pt x="191" y="6"/>
                </a:cubicBezTo>
                <a:cubicBezTo>
                  <a:pt x="193" y="9"/>
                  <a:pt x="194" y="12"/>
                  <a:pt x="195" y="15"/>
                </a:cubicBezTo>
                <a:cubicBezTo>
                  <a:pt x="197" y="20"/>
                  <a:pt x="194" y="25"/>
                  <a:pt x="186" y="31"/>
                </a:cubicBezTo>
                <a:cubicBezTo>
                  <a:pt x="178" y="38"/>
                  <a:pt x="170" y="42"/>
                  <a:pt x="131" y="69"/>
                </a:cubicBezTo>
                <a:lnTo>
                  <a:pt x="86" y="10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6" name="Freeform 107">
            <a:extLst>
              <a:ext uri="{FF2B5EF4-FFF2-40B4-BE49-F238E27FC236}">
                <a16:creationId xmlns:a16="http://schemas.microsoft.com/office/drawing/2014/main" id="{1ACB27A2-95E9-4F56-8A5E-E1EBAA7B4704}"/>
              </a:ext>
            </a:extLst>
          </p:cNvPr>
          <p:cNvSpPr>
            <a:spLocks noEditPoints="1"/>
          </p:cNvSpPr>
          <p:nvPr/>
        </p:nvSpPr>
        <p:spPr bwMode="auto">
          <a:xfrm>
            <a:off x="1576387" y="6392069"/>
            <a:ext cx="265113" cy="234950"/>
          </a:xfrm>
          <a:custGeom>
            <a:avLst/>
            <a:gdLst>
              <a:gd name="T0" fmla="*/ 30 w 279"/>
              <a:gd name="T1" fmla="*/ 167 h 238"/>
              <a:gd name="T2" fmla="*/ 30 w 279"/>
              <a:gd name="T3" fmla="*/ 167 h 238"/>
              <a:gd name="T4" fmla="*/ 189 w 279"/>
              <a:gd name="T5" fmla="*/ 208 h 238"/>
              <a:gd name="T6" fmla="*/ 254 w 279"/>
              <a:gd name="T7" fmla="*/ 68 h 238"/>
              <a:gd name="T8" fmla="*/ 99 w 279"/>
              <a:gd name="T9" fmla="*/ 25 h 238"/>
              <a:gd name="T10" fmla="*/ 30 w 279"/>
              <a:gd name="T11" fmla="*/ 167 h 238"/>
              <a:gd name="T12" fmla="*/ 48 w 279"/>
              <a:gd name="T13" fmla="*/ 171 h 238"/>
              <a:gd name="T14" fmla="*/ 48 w 279"/>
              <a:gd name="T15" fmla="*/ 171 h 238"/>
              <a:gd name="T16" fmla="*/ 122 w 279"/>
              <a:gd name="T17" fmla="*/ 52 h 238"/>
              <a:gd name="T18" fmla="*/ 237 w 279"/>
              <a:gd name="T19" fmla="*/ 68 h 238"/>
              <a:gd name="T20" fmla="*/ 164 w 279"/>
              <a:gd name="T21" fmla="*/ 181 h 238"/>
              <a:gd name="T22" fmla="*/ 48 w 279"/>
              <a:gd name="T23" fmla="*/ 171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9" h="238">
                <a:moveTo>
                  <a:pt x="30" y="167"/>
                </a:moveTo>
                <a:lnTo>
                  <a:pt x="30" y="167"/>
                </a:lnTo>
                <a:cubicBezTo>
                  <a:pt x="56" y="225"/>
                  <a:pt x="124" y="238"/>
                  <a:pt x="189" y="208"/>
                </a:cubicBezTo>
                <a:cubicBezTo>
                  <a:pt x="254" y="179"/>
                  <a:pt x="279" y="125"/>
                  <a:pt x="254" y="68"/>
                </a:cubicBezTo>
                <a:cubicBezTo>
                  <a:pt x="222" y="0"/>
                  <a:pt x="148" y="3"/>
                  <a:pt x="99" y="25"/>
                </a:cubicBezTo>
                <a:cubicBezTo>
                  <a:pt x="49" y="48"/>
                  <a:pt x="0" y="102"/>
                  <a:pt x="30" y="167"/>
                </a:cubicBezTo>
                <a:close/>
                <a:moveTo>
                  <a:pt x="48" y="171"/>
                </a:moveTo>
                <a:lnTo>
                  <a:pt x="48" y="171"/>
                </a:lnTo>
                <a:cubicBezTo>
                  <a:pt x="28" y="127"/>
                  <a:pt x="63" y="79"/>
                  <a:pt x="122" y="52"/>
                </a:cubicBezTo>
                <a:cubicBezTo>
                  <a:pt x="193" y="20"/>
                  <a:pt x="225" y="42"/>
                  <a:pt x="237" y="68"/>
                </a:cubicBezTo>
                <a:cubicBezTo>
                  <a:pt x="254" y="105"/>
                  <a:pt x="228" y="152"/>
                  <a:pt x="164" y="181"/>
                </a:cubicBezTo>
                <a:cubicBezTo>
                  <a:pt x="82" y="219"/>
                  <a:pt x="56" y="186"/>
                  <a:pt x="48" y="17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7" name="Freeform 108">
            <a:extLst>
              <a:ext uri="{FF2B5EF4-FFF2-40B4-BE49-F238E27FC236}">
                <a16:creationId xmlns:a16="http://schemas.microsoft.com/office/drawing/2014/main" id="{091971BA-9CC3-4D5F-B141-5ECEA0B1F4FC}"/>
              </a:ext>
            </a:extLst>
          </p:cNvPr>
          <p:cNvSpPr>
            <a:spLocks noEditPoints="1"/>
          </p:cNvSpPr>
          <p:nvPr/>
        </p:nvSpPr>
        <p:spPr bwMode="auto">
          <a:xfrm>
            <a:off x="1651000" y="6604794"/>
            <a:ext cx="239713" cy="241300"/>
          </a:xfrm>
          <a:custGeom>
            <a:avLst/>
            <a:gdLst>
              <a:gd name="T0" fmla="*/ 9 w 251"/>
              <a:gd name="T1" fmla="*/ 67 h 245"/>
              <a:gd name="T2" fmla="*/ 9 w 251"/>
              <a:gd name="T3" fmla="*/ 67 h 245"/>
              <a:gd name="T4" fmla="*/ 6 w 251"/>
              <a:gd name="T5" fmla="*/ 59 h 245"/>
              <a:gd name="T6" fmla="*/ 3 w 251"/>
              <a:gd name="T7" fmla="*/ 55 h 245"/>
              <a:gd name="T8" fmla="*/ 1 w 251"/>
              <a:gd name="T9" fmla="*/ 61 h 245"/>
              <a:gd name="T10" fmla="*/ 8 w 251"/>
              <a:gd name="T11" fmla="*/ 91 h 245"/>
              <a:gd name="T12" fmla="*/ 15 w 251"/>
              <a:gd name="T13" fmla="*/ 127 h 245"/>
              <a:gd name="T14" fmla="*/ 20 w 251"/>
              <a:gd name="T15" fmla="*/ 131 h 245"/>
              <a:gd name="T16" fmla="*/ 21 w 251"/>
              <a:gd name="T17" fmla="*/ 127 h 245"/>
              <a:gd name="T18" fmla="*/ 20 w 251"/>
              <a:gd name="T19" fmla="*/ 115 h 245"/>
              <a:gd name="T20" fmla="*/ 34 w 251"/>
              <a:gd name="T21" fmla="*/ 102 h 245"/>
              <a:gd name="T22" fmla="*/ 99 w 251"/>
              <a:gd name="T23" fmla="*/ 86 h 245"/>
              <a:gd name="T24" fmla="*/ 104 w 251"/>
              <a:gd name="T25" fmla="*/ 85 h 245"/>
              <a:gd name="T26" fmla="*/ 106 w 251"/>
              <a:gd name="T27" fmla="*/ 86 h 245"/>
              <a:gd name="T28" fmla="*/ 111 w 251"/>
              <a:gd name="T29" fmla="*/ 107 h 245"/>
              <a:gd name="T30" fmla="*/ 110 w 251"/>
              <a:gd name="T31" fmla="*/ 112 h 245"/>
              <a:gd name="T32" fmla="*/ 73 w 251"/>
              <a:gd name="T33" fmla="*/ 146 h 245"/>
              <a:gd name="T34" fmla="*/ 36 w 251"/>
              <a:gd name="T35" fmla="*/ 190 h 245"/>
              <a:gd name="T36" fmla="*/ 36 w 251"/>
              <a:gd name="T37" fmla="*/ 217 h 245"/>
              <a:gd name="T38" fmla="*/ 41 w 251"/>
              <a:gd name="T39" fmla="*/ 240 h 245"/>
              <a:gd name="T40" fmla="*/ 45 w 251"/>
              <a:gd name="T41" fmla="*/ 244 h 245"/>
              <a:gd name="T42" fmla="*/ 47 w 251"/>
              <a:gd name="T43" fmla="*/ 240 h 245"/>
              <a:gd name="T44" fmla="*/ 46 w 251"/>
              <a:gd name="T45" fmla="*/ 233 h 245"/>
              <a:gd name="T46" fmla="*/ 61 w 251"/>
              <a:gd name="T47" fmla="*/ 201 h 245"/>
              <a:gd name="T48" fmla="*/ 129 w 251"/>
              <a:gd name="T49" fmla="*/ 130 h 245"/>
              <a:gd name="T50" fmla="*/ 205 w 251"/>
              <a:gd name="T51" fmla="*/ 147 h 245"/>
              <a:gd name="T52" fmla="*/ 242 w 251"/>
              <a:gd name="T53" fmla="*/ 121 h 245"/>
              <a:gd name="T54" fmla="*/ 245 w 251"/>
              <a:gd name="T55" fmla="*/ 73 h 245"/>
              <a:gd name="T56" fmla="*/ 237 w 251"/>
              <a:gd name="T57" fmla="*/ 39 h 245"/>
              <a:gd name="T58" fmla="*/ 230 w 251"/>
              <a:gd name="T59" fmla="*/ 6 h 245"/>
              <a:gd name="T60" fmla="*/ 226 w 251"/>
              <a:gd name="T61" fmla="*/ 1 h 245"/>
              <a:gd name="T62" fmla="*/ 224 w 251"/>
              <a:gd name="T63" fmla="*/ 6 h 245"/>
              <a:gd name="T64" fmla="*/ 225 w 251"/>
              <a:gd name="T65" fmla="*/ 15 h 245"/>
              <a:gd name="T66" fmla="*/ 211 w 251"/>
              <a:gd name="T67" fmla="*/ 30 h 245"/>
              <a:gd name="T68" fmla="*/ 146 w 251"/>
              <a:gd name="T69" fmla="*/ 45 h 245"/>
              <a:gd name="T70" fmla="*/ 93 w 251"/>
              <a:gd name="T71" fmla="*/ 57 h 245"/>
              <a:gd name="T72" fmla="*/ 221 w 251"/>
              <a:gd name="T73" fmla="*/ 58 h 245"/>
              <a:gd name="T74" fmla="*/ 221 w 251"/>
              <a:gd name="T75" fmla="*/ 58 h 245"/>
              <a:gd name="T76" fmla="*/ 226 w 251"/>
              <a:gd name="T77" fmla="*/ 59 h 245"/>
              <a:gd name="T78" fmla="*/ 230 w 251"/>
              <a:gd name="T79" fmla="*/ 72 h 245"/>
              <a:gd name="T80" fmla="*/ 183 w 251"/>
              <a:gd name="T81" fmla="*/ 122 h 245"/>
              <a:gd name="T82" fmla="*/ 134 w 251"/>
              <a:gd name="T83" fmla="*/ 118 h 245"/>
              <a:gd name="T84" fmla="*/ 125 w 251"/>
              <a:gd name="T85" fmla="*/ 102 h 245"/>
              <a:gd name="T86" fmla="*/ 124 w 251"/>
              <a:gd name="T87" fmla="*/ 83 h 245"/>
              <a:gd name="T88" fmla="*/ 129 w 251"/>
              <a:gd name="T89" fmla="*/ 79 h 245"/>
              <a:gd name="T90" fmla="*/ 221 w 251"/>
              <a:gd name="T91" fmla="*/ 58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1" h="245">
                <a:moveTo>
                  <a:pt x="9" y="67"/>
                </a:moveTo>
                <a:lnTo>
                  <a:pt x="9" y="67"/>
                </a:lnTo>
                <a:cubicBezTo>
                  <a:pt x="8" y="65"/>
                  <a:pt x="7" y="62"/>
                  <a:pt x="6" y="59"/>
                </a:cubicBezTo>
                <a:cubicBezTo>
                  <a:pt x="5" y="56"/>
                  <a:pt x="4" y="55"/>
                  <a:pt x="3" y="55"/>
                </a:cubicBezTo>
                <a:cubicBezTo>
                  <a:pt x="0" y="56"/>
                  <a:pt x="0" y="58"/>
                  <a:pt x="1" y="61"/>
                </a:cubicBezTo>
                <a:cubicBezTo>
                  <a:pt x="3" y="71"/>
                  <a:pt x="7" y="86"/>
                  <a:pt x="8" y="91"/>
                </a:cubicBezTo>
                <a:cubicBezTo>
                  <a:pt x="9" y="94"/>
                  <a:pt x="12" y="112"/>
                  <a:pt x="15" y="127"/>
                </a:cubicBezTo>
                <a:cubicBezTo>
                  <a:pt x="16" y="130"/>
                  <a:pt x="17" y="131"/>
                  <a:pt x="20" y="131"/>
                </a:cubicBezTo>
                <a:cubicBezTo>
                  <a:pt x="21" y="130"/>
                  <a:pt x="22" y="129"/>
                  <a:pt x="21" y="127"/>
                </a:cubicBezTo>
                <a:cubicBezTo>
                  <a:pt x="21" y="124"/>
                  <a:pt x="20" y="119"/>
                  <a:pt x="20" y="115"/>
                </a:cubicBezTo>
                <a:cubicBezTo>
                  <a:pt x="19" y="107"/>
                  <a:pt x="26" y="104"/>
                  <a:pt x="34" y="102"/>
                </a:cubicBezTo>
                <a:cubicBezTo>
                  <a:pt x="47" y="98"/>
                  <a:pt x="71" y="92"/>
                  <a:pt x="99" y="86"/>
                </a:cubicBezTo>
                <a:lnTo>
                  <a:pt x="104" y="85"/>
                </a:lnTo>
                <a:cubicBezTo>
                  <a:pt x="105" y="84"/>
                  <a:pt x="106" y="85"/>
                  <a:pt x="106" y="86"/>
                </a:cubicBezTo>
                <a:lnTo>
                  <a:pt x="111" y="107"/>
                </a:lnTo>
                <a:cubicBezTo>
                  <a:pt x="111" y="109"/>
                  <a:pt x="111" y="111"/>
                  <a:pt x="110" y="112"/>
                </a:cubicBezTo>
                <a:cubicBezTo>
                  <a:pt x="106" y="117"/>
                  <a:pt x="88" y="132"/>
                  <a:pt x="73" y="146"/>
                </a:cubicBezTo>
                <a:cubicBezTo>
                  <a:pt x="53" y="165"/>
                  <a:pt x="40" y="177"/>
                  <a:pt x="36" y="190"/>
                </a:cubicBezTo>
                <a:cubicBezTo>
                  <a:pt x="33" y="197"/>
                  <a:pt x="33" y="203"/>
                  <a:pt x="36" y="217"/>
                </a:cubicBezTo>
                <a:lnTo>
                  <a:pt x="41" y="240"/>
                </a:lnTo>
                <a:cubicBezTo>
                  <a:pt x="42" y="243"/>
                  <a:pt x="43" y="245"/>
                  <a:pt x="45" y="244"/>
                </a:cubicBezTo>
                <a:cubicBezTo>
                  <a:pt x="47" y="244"/>
                  <a:pt x="48" y="242"/>
                  <a:pt x="47" y="240"/>
                </a:cubicBezTo>
                <a:cubicBezTo>
                  <a:pt x="47" y="239"/>
                  <a:pt x="46" y="236"/>
                  <a:pt x="46" y="233"/>
                </a:cubicBezTo>
                <a:cubicBezTo>
                  <a:pt x="47" y="230"/>
                  <a:pt x="46" y="219"/>
                  <a:pt x="61" y="201"/>
                </a:cubicBezTo>
                <a:cubicBezTo>
                  <a:pt x="77" y="183"/>
                  <a:pt x="100" y="160"/>
                  <a:pt x="129" y="130"/>
                </a:cubicBezTo>
                <a:cubicBezTo>
                  <a:pt x="160" y="149"/>
                  <a:pt x="182" y="152"/>
                  <a:pt x="205" y="147"/>
                </a:cubicBezTo>
                <a:cubicBezTo>
                  <a:pt x="225" y="142"/>
                  <a:pt x="238" y="129"/>
                  <a:pt x="242" y="121"/>
                </a:cubicBezTo>
                <a:cubicBezTo>
                  <a:pt x="251" y="105"/>
                  <a:pt x="249" y="89"/>
                  <a:pt x="245" y="73"/>
                </a:cubicBezTo>
                <a:cubicBezTo>
                  <a:pt x="244" y="66"/>
                  <a:pt x="239" y="47"/>
                  <a:pt x="237" y="39"/>
                </a:cubicBezTo>
                <a:cubicBezTo>
                  <a:pt x="236" y="34"/>
                  <a:pt x="233" y="19"/>
                  <a:pt x="230" y="6"/>
                </a:cubicBezTo>
                <a:cubicBezTo>
                  <a:pt x="229" y="2"/>
                  <a:pt x="228" y="0"/>
                  <a:pt x="226" y="1"/>
                </a:cubicBezTo>
                <a:cubicBezTo>
                  <a:pt x="224" y="1"/>
                  <a:pt x="224" y="3"/>
                  <a:pt x="224" y="6"/>
                </a:cubicBezTo>
                <a:cubicBezTo>
                  <a:pt x="225" y="9"/>
                  <a:pt x="226" y="13"/>
                  <a:pt x="225" y="15"/>
                </a:cubicBezTo>
                <a:cubicBezTo>
                  <a:pt x="225" y="24"/>
                  <a:pt x="221" y="27"/>
                  <a:pt x="211" y="30"/>
                </a:cubicBezTo>
                <a:cubicBezTo>
                  <a:pt x="201" y="32"/>
                  <a:pt x="192" y="34"/>
                  <a:pt x="146" y="45"/>
                </a:cubicBezTo>
                <a:lnTo>
                  <a:pt x="93" y="57"/>
                </a:lnTo>
                <a:moveTo>
                  <a:pt x="221" y="58"/>
                </a:moveTo>
                <a:lnTo>
                  <a:pt x="221" y="58"/>
                </a:lnTo>
                <a:cubicBezTo>
                  <a:pt x="224" y="58"/>
                  <a:pt x="225" y="58"/>
                  <a:pt x="226" y="59"/>
                </a:cubicBezTo>
                <a:cubicBezTo>
                  <a:pt x="227" y="62"/>
                  <a:pt x="229" y="66"/>
                  <a:pt x="230" y="72"/>
                </a:cubicBezTo>
                <a:cubicBezTo>
                  <a:pt x="233" y="86"/>
                  <a:pt x="226" y="112"/>
                  <a:pt x="183" y="122"/>
                </a:cubicBezTo>
                <a:cubicBezTo>
                  <a:pt x="158" y="127"/>
                  <a:pt x="142" y="124"/>
                  <a:pt x="134" y="118"/>
                </a:cubicBezTo>
                <a:cubicBezTo>
                  <a:pt x="129" y="114"/>
                  <a:pt x="127" y="111"/>
                  <a:pt x="125" y="102"/>
                </a:cubicBezTo>
                <a:cubicBezTo>
                  <a:pt x="123" y="96"/>
                  <a:pt x="123" y="88"/>
                  <a:pt x="124" y="83"/>
                </a:cubicBezTo>
                <a:cubicBezTo>
                  <a:pt x="124" y="81"/>
                  <a:pt x="125" y="80"/>
                  <a:pt x="129" y="79"/>
                </a:cubicBezTo>
                <a:lnTo>
                  <a:pt x="221" y="58"/>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8" name="Freeform 109">
            <a:extLst>
              <a:ext uri="{FF2B5EF4-FFF2-40B4-BE49-F238E27FC236}">
                <a16:creationId xmlns:a16="http://schemas.microsoft.com/office/drawing/2014/main" id="{A50E45A1-F1FB-4285-B5EF-C050FD515BDD}"/>
              </a:ext>
            </a:extLst>
          </p:cNvPr>
          <p:cNvSpPr>
            <a:spLocks/>
          </p:cNvSpPr>
          <p:nvPr/>
        </p:nvSpPr>
        <p:spPr bwMode="auto">
          <a:xfrm>
            <a:off x="1692275" y="6866732"/>
            <a:ext cx="230188" cy="196850"/>
          </a:xfrm>
          <a:custGeom>
            <a:avLst/>
            <a:gdLst>
              <a:gd name="T0" fmla="*/ 106 w 242"/>
              <a:gd name="T1" fmla="*/ 24 h 200"/>
              <a:gd name="T2" fmla="*/ 106 w 242"/>
              <a:gd name="T3" fmla="*/ 24 h 200"/>
              <a:gd name="T4" fmla="*/ 23 w 242"/>
              <a:gd name="T5" fmla="*/ 45 h 200"/>
              <a:gd name="T6" fmla="*/ 1 w 242"/>
              <a:gd name="T7" fmla="*/ 100 h 200"/>
              <a:gd name="T8" fmla="*/ 22 w 242"/>
              <a:gd name="T9" fmla="*/ 152 h 200"/>
              <a:gd name="T10" fmla="*/ 116 w 242"/>
              <a:gd name="T11" fmla="*/ 177 h 200"/>
              <a:gd name="T12" fmla="*/ 149 w 242"/>
              <a:gd name="T13" fmla="*/ 178 h 200"/>
              <a:gd name="T14" fmla="*/ 216 w 242"/>
              <a:gd name="T15" fmla="*/ 179 h 200"/>
              <a:gd name="T16" fmla="*/ 233 w 242"/>
              <a:gd name="T17" fmla="*/ 188 h 200"/>
              <a:gd name="T18" fmla="*/ 234 w 242"/>
              <a:gd name="T19" fmla="*/ 196 h 200"/>
              <a:gd name="T20" fmla="*/ 237 w 242"/>
              <a:gd name="T21" fmla="*/ 200 h 200"/>
              <a:gd name="T22" fmla="*/ 240 w 242"/>
              <a:gd name="T23" fmla="*/ 195 h 200"/>
              <a:gd name="T24" fmla="*/ 239 w 242"/>
              <a:gd name="T25" fmla="*/ 167 h 200"/>
              <a:gd name="T26" fmla="*/ 241 w 242"/>
              <a:gd name="T27" fmla="*/ 138 h 200"/>
              <a:gd name="T28" fmla="*/ 238 w 242"/>
              <a:gd name="T29" fmla="*/ 133 h 200"/>
              <a:gd name="T30" fmla="*/ 235 w 242"/>
              <a:gd name="T31" fmla="*/ 137 h 200"/>
              <a:gd name="T32" fmla="*/ 234 w 242"/>
              <a:gd name="T33" fmla="*/ 146 h 200"/>
              <a:gd name="T34" fmla="*/ 216 w 242"/>
              <a:gd name="T35" fmla="*/ 156 h 200"/>
              <a:gd name="T36" fmla="*/ 150 w 242"/>
              <a:gd name="T37" fmla="*/ 156 h 200"/>
              <a:gd name="T38" fmla="*/ 111 w 242"/>
              <a:gd name="T39" fmla="*/ 155 h 200"/>
              <a:gd name="T40" fmla="*/ 34 w 242"/>
              <a:gd name="T41" fmla="*/ 140 h 200"/>
              <a:gd name="T42" fmla="*/ 17 w 242"/>
              <a:gd name="T43" fmla="*/ 105 h 200"/>
              <a:gd name="T44" fmla="*/ 30 w 242"/>
              <a:gd name="T45" fmla="*/ 74 h 200"/>
              <a:gd name="T46" fmla="*/ 107 w 242"/>
              <a:gd name="T47" fmla="*/ 56 h 200"/>
              <a:gd name="T48" fmla="*/ 151 w 242"/>
              <a:gd name="T49" fmla="*/ 56 h 200"/>
              <a:gd name="T50" fmla="*/ 217 w 242"/>
              <a:gd name="T51" fmla="*/ 58 h 200"/>
              <a:gd name="T52" fmla="*/ 235 w 242"/>
              <a:gd name="T53" fmla="*/ 67 h 200"/>
              <a:gd name="T54" fmla="*/ 236 w 242"/>
              <a:gd name="T55" fmla="*/ 74 h 200"/>
              <a:gd name="T56" fmla="*/ 239 w 242"/>
              <a:gd name="T57" fmla="*/ 78 h 200"/>
              <a:gd name="T58" fmla="*/ 241 w 242"/>
              <a:gd name="T59" fmla="*/ 73 h 200"/>
              <a:gd name="T60" fmla="*/ 241 w 242"/>
              <a:gd name="T61" fmla="*/ 42 h 200"/>
              <a:gd name="T62" fmla="*/ 242 w 242"/>
              <a:gd name="T63" fmla="*/ 6 h 200"/>
              <a:gd name="T64" fmla="*/ 240 w 242"/>
              <a:gd name="T65" fmla="*/ 0 h 200"/>
              <a:gd name="T66" fmla="*/ 237 w 242"/>
              <a:gd name="T67" fmla="*/ 4 h 200"/>
              <a:gd name="T68" fmla="*/ 236 w 242"/>
              <a:gd name="T69" fmla="*/ 14 h 200"/>
              <a:gd name="T70" fmla="*/ 218 w 242"/>
              <a:gd name="T71" fmla="*/ 25 h 200"/>
              <a:gd name="T72" fmla="*/ 152 w 242"/>
              <a:gd name="T73" fmla="*/ 24 h 200"/>
              <a:gd name="T74" fmla="*/ 106 w 242"/>
              <a:gd name="T75" fmla="*/ 2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2" h="200">
                <a:moveTo>
                  <a:pt x="106" y="24"/>
                </a:moveTo>
                <a:lnTo>
                  <a:pt x="106" y="24"/>
                </a:lnTo>
                <a:cubicBezTo>
                  <a:pt x="61" y="23"/>
                  <a:pt x="37" y="32"/>
                  <a:pt x="23" y="45"/>
                </a:cubicBezTo>
                <a:cubicBezTo>
                  <a:pt x="2" y="63"/>
                  <a:pt x="1" y="87"/>
                  <a:pt x="1" y="100"/>
                </a:cubicBezTo>
                <a:cubicBezTo>
                  <a:pt x="0" y="116"/>
                  <a:pt x="4" y="134"/>
                  <a:pt x="22" y="152"/>
                </a:cubicBezTo>
                <a:cubicBezTo>
                  <a:pt x="45" y="173"/>
                  <a:pt x="81" y="177"/>
                  <a:pt x="116" y="177"/>
                </a:cubicBezTo>
                <a:lnTo>
                  <a:pt x="149" y="178"/>
                </a:lnTo>
                <a:cubicBezTo>
                  <a:pt x="197" y="178"/>
                  <a:pt x="206" y="178"/>
                  <a:pt x="216" y="179"/>
                </a:cubicBezTo>
                <a:cubicBezTo>
                  <a:pt x="227" y="180"/>
                  <a:pt x="232" y="182"/>
                  <a:pt x="233" y="188"/>
                </a:cubicBezTo>
                <a:cubicBezTo>
                  <a:pt x="234" y="191"/>
                  <a:pt x="234" y="193"/>
                  <a:pt x="234" y="196"/>
                </a:cubicBezTo>
                <a:cubicBezTo>
                  <a:pt x="234" y="199"/>
                  <a:pt x="235" y="200"/>
                  <a:pt x="237" y="200"/>
                </a:cubicBezTo>
                <a:cubicBezTo>
                  <a:pt x="239" y="200"/>
                  <a:pt x="240" y="199"/>
                  <a:pt x="240" y="195"/>
                </a:cubicBezTo>
                <a:cubicBezTo>
                  <a:pt x="240" y="185"/>
                  <a:pt x="239" y="170"/>
                  <a:pt x="239" y="167"/>
                </a:cubicBezTo>
                <a:cubicBezTo>
                  <a:pt x="239" y="166"/>
                  <a:pt x="240" y="151"/>
                  <a:pt x="241" y="138"/>
                </a:cubicBezTo>
                <a:cubicBezTo>
                  <a:pt x="241" y="134"/>
                  <a:pt x="240" y="133"/>
                  <a:pt x="238" y="133"/>
                </a:cubicBezTo>
                <a:cubicBezTo>
                  <a:pt x="236" y="133"/>
                  <a:pt x="235" y="134"/>
                  <a:pt x="235" y="137"/>
                </a:cubicBezTo>
                <a:cubicBezTo>
                  <a:pt x="235" y="140"/>
                  <a:pt x="235" y="144"/>
                  <a:pt x="234" y="146"/>
                </a:cubicBezTo>
                <a:cubicBezTo>
                  <a:pt x="232" y="154"/>
                  <a:pt x="227" y="156"/>
                  <a:pt x="216" y="156"/>
                </a:cubicBezTo>
                <a:cubicBezTo>
                  <a:pt x="206" y="157"/>
                  <a:pt x="197" y="157"/>
                  <a:pt x="150" y="156"/>
                </a:cubicBezTo>
                <a:lnTo>
                  <a:pt x="111" y="155"/>
                </a:lnTo>
                <a:cubicBezTo>
                  <a:pt x="79" y="155"/>
                  <a:pt x="51" y="154"/>
                  <a:pt x="34" y="140"/>
                </a:cubicBezTo>
                <a:cubicBezTo>
                  <a:pt x="21" y="130"/>
                  <a:pt x="17" y="116"/>
                  <a:pt x="17" y="105"/>
                </a:cubicBezTo>
                <a:cubicBezTo>
                  <a:pt x="17" y="97"/>
                  <a:pt x="19" y="85"/>
                  <a:pt x="30" y="74"/>
                </a:cubicBezTo>
                <a:cubicBezTo>
                  <a:pt x="43" y="62"/>
                  <a:pt x="62" y="55"/>
                  <a:pt x="107" y="56"/>
                </a:cubicBezTo>
                <a:lnTo>
                  <a:pt x="151" y="56"/>
                </a:lnTo>
                <a:cubicBezTo>
                  <a:pt x="199" y="57"/>
                  <a:pt x="207" y="57"/>
                  <a:pt x="217" y="58"/>
                </a:cubicBezTo>
                <a:cubicBezTo>
                  <a:pt x="228" y="58"/>
                  <a:pt x="233" y="60"/>
                  <a:pt x="235" y="67"/>
                </a:cubicBezTo>
                <a:cubicBezTo>
                  <a:pt x="236" y="70"/>
                  <a:pt x="236" y="72"/>
                  <a:pt x="236" y="74"/>
                </a:cubicBezTo>
                <a:cubicBezTo>
                  <a:pt x="236" y="77"/>
                  <a:pt x="236" y="78"/>
                  <a:pt x="239" y="78"/>
                </a:cubicBezTo>
                <a:cubicBezTo>
                  <a:pt x="241" y="78"/>
                  <a:pt x="241" y="77"/>
                  <a:pt x="241" y="73"/>
                </a:cubicBezTo>
                <a:cubicBezTo>
                  <a:pt x="242" y="64"/>
                  <a:pt x="241" y="48"/>
                  <a:pt x="241" y="42"/>
                </a:cubicBezTo>
                <a:cubicBezTo>
                  <a:pt x="241" y="35"/>
                  <a:pt x="242" y="19"/>
                  <a:pt x="242" y="6"/>
                </a:cubicBezTo>
                <a:cubicBezTo>
                  <a:pt x="242" y="2"/>
                  <a:pt x="242" y="0"/>
                  <a:pt x="240" y="0"/>
                </a:cubicBezTo>
                <a:cubicBezTo>
                  <a:pt x="237" y="0"/>
                  <a:pt x="237" y="2"/>
                  <a:pt x="237" y="4"/>
                </a:cubicBezTo>
                <a:cubicBezTo>
                  <a:pt x="237" y="8"/>
                  <a:pt x="236" y="12"/>
                  <a:pt x="236" y="14"/>
                </a:cubicBezTo>
                <a:cubicBezTo>
                  <a:pt x="233" y="22"/>
                  <a:pt x="228" y="24"/>
                  <a:pt x="218" y="25"/>
                </a:cubicBezTo>
                <a:cubicBezTo>
                  <a:pt x="208" y="25"/>
                  <a:pt x="199" y="25"/>
                  <a:pt x="152" y="24"/>
                </a:cubicBezTo>
                <a:lnTo>
                  <a:pt x="106" y="24"/>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29" name="Freeform 110">
            <a:extLst>
              <a:ext uri="{FF2B5EF4-FFF2-40B4-BE49-F238E27FC236}">
                <a16:creationId xmlns:a16="http://schemas.microsoft.com/office/drawing/2014/main" id="{8A156E42-8998-4D0C-81D7-52795C801D70}"/>
              </a:ext>
            </a:extLst>
          </p:cNvPr>
          <p:cNvSpPr>
            <a:spLocks/>
          </p:cNvSpPr>
          <p:nvPr/>
        </p:nvSpPr>
        <p:spPr bwMode="auto">
          <a:xfrm>
            <a:off x="1628775" y="7069932"/>
            <a:ext cx="276225" cy="255588"/>
          </a:xfrm>
          <a:custGeom>
            <a:avLst/>
            <a:gdLst>
              <a:gd name="T0" fmla="*/ 94 w 290"/>
              <a:gd name="T1" fmla="*/ 29 h 260"/>
              <a:gd name="T2" fmla="*/ 94 w 290"/>
              <a:gd name="T3" fmla="*/ 29 h 260"/>
              <a:gd name="T4" fmla="*/ 73 w 290"/>
              <a:gd name="T5" fmla="*/ 12 h 260"/>
              <a:gd name="T6" fmla="*/ 74 w 290"/>
              <a:gd name="T7" fmla="*/ 5 h 260"/>
              <a:gd name="T8" fmla="*/ 73 w 290"/>
              <a:gd name="T9" fmla="*/ 0 h 260"/>
              <a:gd name="T10" fmla="*/ 68 w 290"/>
              <a:gd name="T11" fmla="*/ 4 h 260"/>
              <a:gd name="T12" fmla="*/ 63 w 290"/>
              <a:gd name="T13" fmla="*/ 28 h 260"/>
              <a:gd name="T14" fmla="*/ 55 w 290"/>
              <a:gd name="T15" fmla="*/ 53 h 260"/>
              <a:gd name="T16" fmla="*/ 56 w 290"/>
              <a:gd name="T17" fmla="*/ 60 h 260"/>
              <a:gd name="T18" fmla="*/ 59 w 290"/>
              <a:gd name="T19" fmla="*/ 57 h 260"/>
              <a:gd name="T20" fmla="*/ 64 w 290"/>
              <a:gd name="T21" fmla="*/ 47 h 260"/>
              <a:gd name="T22" fmla="*/ 75 w 290"/>
              <a:gd name="T23" fmla="*/ 42 h 260"/>
              <a:gd name="T24" fmla="*/ 89 w 290"/>
              <a:gd name="T25" fmla="*/ 47 h 260"/>
              <a:gd name="T26" fmla="*/ 205 w 290"/>
              <a:gd name="T27" fmla="*/ 93 h 260"/>
              <a:gd name="T28" fmla="*/ 205 w 290"/>
              <a:gd name="T29" fmla="*/ 94 h 260"/>
              <a:gd name="T30" fmla="*/ 131 w 290"/>
              <a:gd name="T31" fmla="*/ 100 h 260"/>
              <a:gd name="T32" fmla="*/ 55 w 290"/>
              <a:gd name="T33" fmla="*/ 109 h 260"/>
              <a:gd name="T34" fmla="*/ 38 w 290"/>
              <a:gd name="T35" fmla="*/ 113 h 260"/>
              <a:gd name="T36" fmla="*/ 52 w 290"/>
              <a:gd name="T37" fmla="*/ 127 h 260"/>
              <a:gd name="T38" fmla="*/ 174 w 290"/>
              <a:gd name="T39" fmla="*/ 218 h 260"/>
              <a:gd name="T40" fmla="*/ 174 w 290"/>
              <a:gd name="T41" fmla="*/ 219 h 260"/>
              <a:gd name="T42" fmla="*/ 37 w 290"/>
              <a:gd name="T43" fmla="*/ 196 h 260"/>
              <a:gd name="T44" fmla="*/ 25 w 290"/>
              <a:gd name="T45" fmla="*/ 191 h 260"/>
              <a:gd name="T46" fmla="*/ 22 w 290"/>
              <a:gd name="T47" fmla="*/ 187 h 260"/>
              <a:gd name="T48" fmla="*/ 17 w 290"/>
              <a:gd name="T49" fmla="*/ 193 h 260"/>
              <a:gd name="T50" fmla="*/ 1 w 290"/>
              <a:gd name="T51" fmla="*/ 242 h 260"/>
              <a:gd name="T52" fmla="*/ 3 w 290"/>
              <a:gd name="T53" fmla="*/ 249 h 260"/>
              <a:gd name="T54" fmla="*/ 6 w 290"/>
              <a:gd name="T55" fmla="*/ 245 h 260"/>
              <a:gd name="T56" fmla="*/ 13 w 290"/>
              <a:gd name="T57" fmla="*/ 231 h 260"/>
              <a:gd name="T58" fmla="*/ 47 w 290"/>
              <a:gd name="T59" fmla="*/ 228 h 260"/>
              <a:gd name="T60" fmla="*/ 239 w 290"/>
              <a:gd name="T61" fmla="*/ 259 h 260"/>
              <a:gd name="T62" fmla="*/ 249 w 290"/>
              <a:gd name="T63" fmla="*/ 257 h 260"/>
              <a:gd name="T64" fmla="*/ 244 w 290"/>
              <a:gd name="T65" fmla="*/ 250 h 260"/>
              <a:gd name="T66" fmla="*/ 91 w 290"/>
              <a:gd name="T67" fmla="*/ 136 h 260"/>
              <a:gd name="T68" fmla="*/ 278 w 290"/>
              <a:gd name="T69" fmla="*/ 118 h 260"/>
              <a:gd name="T70" fmla="*/ 290 w 290"/>
              <a:gd name="T71" fmla="*/ 114 h 260"/>
              <a:gd name="T72" fmla="*/ 283 w 290"/>
              <a:gd name="T73" fmla="*/ 108 h 260"/>
              <a:gd name="T74" fmla="*/ 94 w 290"/>
              <a:gd name="T75" fmla="*/ 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90" h="260">
                <a:moveTo>
                  <a:pt x="94" y="29"/>
                </a:moveTo>
                <a:lnTo>
                  <a:pt x="94" y="29"/>
                </a:lnTo>
                <a:cubicBezTo>
                  <a:pt x="84" y="25"/>
                  <a:pt x="73" y="20"/>
                  <a:pt x="73" y="12"/>
                </a:cubicBezTo>
                <a:cubicBezTo>
                  <a:pt x="73" y="8"/>
                  <a:pt x="73" y="7"/>
                  <a:pt x="74" y="5"/>
                </a:cubicBezTo>
                <a:cubicBezTo>
                  <a:pt x="75" y="2"/>
                  <a:pt x="74" y="1"/>
                  <a:pt x="73" y="0"/>
                </a:cubicBezTo>
                <a:cubicBezTo>
                  <a:pt x="70" y="0"/>
                  <a:pt x="69" y="1"/>
                  <a:pt x="68" y="4"/>
                </a:cubicBezTo>
                <a:cubicBezTo>
                  <a:pt x="66" y="12"/>
                  <a:pt x="64" y="23"/>
                  <a:pt x="63" y="28"/>
                </a:cubicBezTo>
                <a:cubicBezTo>
                  <a:pt x="61" y="32"/>
                  <a:pt x="57" y="43"/>
                  <a:pt x="55" y="53"/>
                </a:cubicBezTo>
                <a:cubicBezTo>
                  <a:pt x="54" y="56"/>
                  <a:pt x="54" y="59"/>
                  <a:pt x="56" y="60"/>
                </a:cubicBezTo>
                <a:cubicBezTo>
                  <a:pt x="58" y="60"/>
                  <a:pt x="59" y="58"/>
                  <a:pt x="59" y="57"/>
                </a:cubicBezTo>
                <a:cubicBezTo>
                  <a:pt x="60" y="54"/>
                  <a:pt x="61" y="51"/>
                  <a:pt x="64" y="47"/>
                </a:cubicBezTo>
                <a:cubicBezTo>
                  <a:pt x="66" y="43"/>
                  <a:pt x="70" y="41"/>
                  <a:pt x="75" y="42"/>
                </a:cubicBezTo>
                <a:cubicBezTo>
                  <a:pt x="80" y="44"/>
                  <a:pt x="84" y="45"/>
                  <a:pt x="89" y="47"/>
                </a:cubicBezTo>
                <a:lnTo>
                  <a:pt x="205" y="93"/>
                </a:lnTo>
                <a:lnTo>
                  <a:pt x="205" y="94"/>
                </a:lnTo>
                <a:cubicBezTo>
                  <a:pt x="180" y="96"/>
                  <a:pt x="138" y="100"/>
                  <a:pt x="131" y="100"/>
                </a:cubicBezTo>
                <a:cubicBezTo>
                  <a:pt x="122" y="101"/>
                  <a:pt x="71" y="107"/>
                  <a:pt x="55" y="109"/>
                </a:cubicBezTo>
                <a:cubicBezTo>
                  <a:pt x="45" y="110"/>
                  <a:pt x="39" y="111"/>
                  <a:pt x="38" y="113"/>
                </a:cubicBezTo>
                <a:cubicBezTo>
                  <a:pt x="37" y="115"/>
                  <a:pt x="40" y="117"/>
                  <a:pt x="52" y="127"/>
                </a:cubicBezTo>
                <a:lnTo>
                  <a:pt x="174" y="218"/>
                </a:lnTo>
                <a:lnTo>
                  <a:pt x="174" y="219"/>
                </a:lnTo>
                <a:lnTo>
                  <a:pt x="37" y="196"/>
                </a:lnTo>
                <a:cubicBezTo>
                  <a:pt x="29" y="194"/>
                  <a:pt x="25" y="192"/>
                  <a:pt x="25" y="191"/>
                </a:cubicBezTo>
                <a:cubicBezTo>
                  <a:pt x="24" y="189"/>
                  <a:pt x="24" y="188"/>
                  <a:pt x="22" y="187"/>
                </a:cubicBezTo>
                <a:cubicBezTo>
                  <a:pt x="20" y="187"/>
                  <a:pt x="19" y="188"/>
                  <a:pt x="17" y="193"/>
                </a:cubicBezTo>
                <a:cubicBezTo>
                  <a:pt x="13" y="203"/>
                  <a:pt x="3" y="236"/>
                  <a:pt x="1" y="242"/>
                </a:cubicBezTo>
                <a:cubicBezTo>
                  <a:pt x="0" y="245"/>
                  <a:pt x="0" y="248"/>
                  <a:pt x="3" y="249"/>
                </a:cubicBezTo>
                <a:cubicBezTo>
                  <a:pt x="5" y="249"/>
                  <a:pt x="5" y="248"/>
                  <a:pt x="6" y="245"/>
                </a:cubicBezTo>
                <a:cubicBezTo>
                  <a:pt x="7" y="242"/>
                  <a:pt x="9" y="238"/>
                  <a:pt x="13" y="231"/>
                </a:cubicBezTo>
                <a:cubicBezTo>
                  <a:pt x="18" y="225"/>
                  <a:pt x="27" y="225"/>
                  <a:pt x="47" y="228"/>
                </a:cubicBezTo>
                <a:lnTo>
                  <a:pt x="239" y="259"/>
                </a:lnTo>
                <a:cubicBezTo>
                  <a:pt x="245" y="260"/>
                  <a:pt x="249" y="259"/>
                  <a:pt x="249" y="257"/>
                </a:cubicBezTo>
                <a:cubicBezTo>
                  <a:pt x="250" y="255"/>
                  <a:pt x="248" y="253"/>
                  <a:pt x="244" y="250"/>
                </a:cubicBezTo>
                <a:lnTo>
                  <a:pt x="91" y="136"/>
                </a:lnTo>
                <a:lnTo>
                  <a:pt x="278" y="118"/>
                </a:lnTo>
                <a:cubicBezTo>
                  <a:pt x="287" y="117"/>
                  <a:pt x="289" y="116"/>
                  <a:pt x="290" y="114"/>
                </a:cubicBezTo>
                <a:cubicBezTo>
                  <a:pt x="290" y="112"/>
                  <a:pt x="288" y="110"/>
                  <a:pt x="283" y="108"/>
                </a:cubicBezTo>
                <a:lnTo>
                  <a:pt x="94" y="29"/>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0" name="Freeform 111">
            <a:extLst>
              <a:ext uri="{FF2B5EF4-FFF2-40B4-BE49-F238E27FC236}">
                <a16:creationId xmlns:a16="http://schemas.microsoft.com/office/drawing/2014/main" id="{89CCB0C7-B5A0-41A4-A012-CA3584DA43E7}"/>
              </a:ext>
            </a:extLst>
          </p:cNvPr>
          <p:cNvSpPr>
            <a:spLocks/>
          </p:cNvSpPr>
          <p:nvPr/>
        </p:nvSpPr>
        <p:spPr bwMode="auto">
          <a:xfrm>
            <a:off x="1427162" y="7566819"/>
            <a:ext cx="254000" cy="257175"/>
          </a:xfrm>
          <a:custGeom>
            <a:avLst/>
            <a:gdLst>
              <a:gd name="T0" fmla="*/ 150 w 267"/>
              <a:gd name="T1" fmla="*/ 40 h 261"/>
              <a:gd name="T2" fmla="*/ 150 w 267"/>
              <a:gd name="T3" fmla="*/ 40 h 261"/>
              <a:gd name="T4" fmla="*/ 75 w 267"/>
              <a:gd name="T5" fmla="*/ 1 h 261"/>
              <a:gd name="T6" fmla="*/ 21 w 267"/>
              <a:gd name="T7" fmla="*/ 27 h 261"/>
              <a:gd name="T8" fmla="*/ 2 w 267"/>
              <a:gd name="T9" fmla="*/ 80 h 261"/>
              <a:gd name="T10" fmla="*/ 55 w 267"/>
              <a:gd name="T11" fmla="*/ 161 h 261"/>
              <a:gd name="T12" fmla="*/ 80 w 267"/>
              <a:gd name="T13" fmla="*/ 184 h 261"/>
              <a:gd name="T14" fmla="*/ 128 w 267"/>
              <a:gd name="T15" fmla="*/ 229 h 261"/>
              <a:gd name="T16" fmla="*/ 135 w 267"/>
              <a:gd name="T17" fmla="*/ 248 h 261"/>
              <a:gd name="T18" fmla="*/ 131 w 267"/>
              <a:gd name="T19" fmla="*/ 254 h 261"/>
              <a:gd name="T20" fmla="*/ 130 w 267"/>
              <a:gd name="T21" fmla="*/ 259 h 261"/>
              <a:gd name="T22" fmla="*/ 135 w 267"/>
              <a:gd name="T23" fmla="*/ 257 h 261"/>
              <a:gd name="T24" fmla="*/ 154 w 267"/>
              <a:gd name="T25" fmla="*/ 236 h 261"/>
              <a:gd name="T26" fmla="*/ 174 w 267"/>
              <a:gd name="T27" fmla="*/ 215 h 261"/>
              <a:gd name="T28" fmla="*/ 176 w 267"/>
              <a:gd name="T29" fmla="*/ 210 h 261"/>
              <a:gd name="T30" fmla="*/ 171 w 267"/>
              <a:gd name="T31" fmla="*/ 211 h 261"/>
              <a:gd name="T32" fmla="*/ 164 w 267"/>
              <a:gd name="T33" fmla="*/ 217 h 261"/>
              <a:gd name="T34" fmla="*/ 143 w 267"/>
              <a:gd name="T35" fmla="*/ 213 h 261"/>
              <a:gd name="T36" fmla="*/ 95 w 267"/>
              <a:gd name="T37" fmla="*/ 168 h 261"/>
              <a:gd name="T38" fmla="*/ 66 w 267"/>
              <a:gd name="T39" fmla="*/ 141 h 261"/>
              <a:gd name="T40" fmla="*/ 19 w 267"/>
              <a:gd name="T41" fmla="*/ 78 h 261"/>
              <a:gd name="T42" fmla="*/ 30 w 267"/>
              <a:gd name="T43" fmla="*/ 41 h 261"/>
              <a:gd name="T44" fmla="*/ 61 w 267"/>
              <a:gd name="T45" fmla="*/ 27 h 261"/>
              <a:gd name="T46" fmla="*/ 130 w 267"/>
              <a:gd name="T47" fmla="*/ 65 h 261"/>
              <a:gd name="T48" fmla="*/ 162 w 267"/>
              <a:gd name="T49" fmla="*/ 95 h 261"/>
              <a:gd name="T50" fmla="*/ 210 w 267"/>
              <a:gd name="T51" fmla="*/ 140 h 261"/>
              <a:gd name="T52" fmla="*/ 217 w 267"/>
              <a:gd name="T53" fmla="*/ 159 h 261"/>
              <a:gd name="T54" fmla="*/ 213 w 267"/>
              <a:gd name="T55" fmla="*/ 165 h 261"/>
              <a:gd name="T56" fmla="*/ 212 w 267"/>
              <a:gd name="T57" fmla="*/ 170 h 261"/>
              <a:gd name="T58" fmla="*/ 218 w 267"/>
              <a:gd name="T59" fmla="*/ 168 h 261"/>
              <a:gd name="T60" fmla="*/ 238 w 267"/>
              <a:gd name="T61" fmla="*/ 144 h 261"/>
              <a:gd name="T62" fmla="*/ 264 w 267"/>
              <a:gd name="T63" fmla="*/ 118 h 261"/>
              <a:gd name="T64" fmla="*/ 265 w 267"/>
              <a:gd name="T65" fmla="*/ 112 h 261"/>
              <a:gd name="T66" fmla="*/ 261 w 267"/>
              <a:gd name="T67" fmla="*/ 114 h 261"/>
              <a:gd name="T68" fmla="*/ 253 w 267"/>
              <a:gd name="T69" fmla="*/ 120 h 261"/>
              <a:gd name="T70" fmla="*/ 233 w 267"/>
              <a:gd name="T71" fmla="*/ 116 h 261"/>
              <a:gd name="T72" fmla="*/ 184 w 267"/>
              <a:gd name="T73" fmla="*/ 71 h 261"/>
              <a:gd name="T74" fmla="*/ 150 w 267"/>
              <a:gd name="T75" fmla="*/ 4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7" h="261">
                <a:moveTo>
                  <a:pt x="150" y="40"/>
                </a:moveTo>
                <a:lnTo>
                  <a:pt x="150" y="40"/>
                </a:lnTo>
                <a:cubicBezTo>
                  <a:pt x="117" y="10"/>
                  <a:pt x="94" y="1"/>
                  <a:pt x="75" y="1"/>
                </a:cubicBezTo>
                <a:cubicBezTo>
                  <a:pt x="47" y="0"/>
                  <a:pt x="30" y="17"/>
                  <a:pt x="21" y="27"/>
                </a:cubicBezTo>
                <a:cubicBezTo>
                  <a:pt x="10" y="38"/>
                  <a:pt x="0" y="54"/>
                  <a:pt x="2" y="80"/>
                </a:cubicBezTo>
                <a:cubicBezTo>
                  <a:pt x="5" y="111"/>
                  <a:pt x="30" y="138"/>
                  <a:pt x="55" y="161"/>
                </a:cubicBezTo>
                <a:lnTo>
                  <a:pt x="80" y="184"/>
                </a:lnTo>
                <a:cubicBezTo>
                  <a:pt x="115" y="216"/>
                  <a:pt x="121" y="222"/>
                  <a:pt x="128" y="229"/>
                </a:cubicBezTo>
                <a:cubicBezTo>
                  <a:pt x="136" y="237"/>
                  <a:pt x="138" y="242"/>
                  <a:pt x="135" y="248"/>
                </a:cubicBezTo>
                <a:cubicBezTo>
                  <a:pt x="133" y="251"/>
                  <a:pt x="132" y="252"/>
                  <a:pt x="131" y="254"/>
                </a:cubicBezTo>
                <a:cubicBezTo>
                  <a:pt x="129" y="256"/>
                  <a:pt x="128" y="258"/>
                  <a:pt x="130" y="259"/>
                </a:cubicBezTo>
                <a:cubicBezTo>
                  <a:pt x="131" y="261"/>
                  <a:pt x="133" y="260"/>
                  <a:pt x="135" y="257"/>
                </a:cubicBezTo>
                <a:cubicBezTo>
                  <a:pt x="142" y="250"/>
                  <a:pt x="152" y="238"/>
                  <a:pt x="154" y="236"/>
                </a:cubicBezTo>
                <a:cubicBezTo>
                  <a:pt x="154" y="236"/>
                  <a:pt x="165" y="225"/>
                  <a:pt x="174" y="215"/>
                </a:cubicBezTo>
                <a:cubicBezTo>
                  <a:pt x="176" y="213"/>
                  <a:pt x="177" y="211"/>
                  <a:pt x="176" y="210"/>
                </a:cubicBezTo>
                <a:cubicBezTo>
                  <a:pt x="174" y="208"/>
                  <a:pt x="172" y="209"/>
                  <a:pt x="171" y="211"/>
                </a:cubicBezTo>
                <a:cubicBezTo>
                  <a:pt x="169" y="213"/>
                  <a:pt x="166" y="216"/>
                  <a:pt x="164" y="217"/>
                </a:cubicBezTo>
                <a:cubicBezTo>
                  <a:pt x="157" y="221"/>
                  <a:pt x="152" y="219"/>
                  <a:pt x="143" y="213"/>
                </a:cubicBezTo>
                <a:cubicBezTo>
                  <a:pt x="136" y="206"/>
                  <a:pt x="129" y="200"/>
                  <a:pt x="95" y="168"/>
                </a:cubicBezTo>
                <a:lnTo>
                  <a:pt x="66" y="141"/>
                </a:lnTo>
                <a:cubicBezTo>
                  <a:pt x="42" y="120"/>
                  <a:pt x="22" y="100"/>
                  <a:pt x="19" y="78"/>
                </a:cubicBezTo>
                <a:cubicBezTo>
                  <a:pt x="17" y="62"/>
                  <a:pt x="22" y="50"/>
                  <a:pt x="30" y="41"/>
                </a:cubicBezTo>
                <a:cubicBezTo>
                  <a:pt x="36" y="35"/>
                  <a:pt x="44" y="28"/>
                  <a:pt x="61" y="27"/>
                </a:cubicBezTo>
                <a:cubicBezTo>
                  <a:pt x="78" y="27"/>
                  <a:pt x="97" y="34"/>
                  <a:pt x="130" y="65"/>
                </a:cubicBezTo>
                <a:lnTo>
                  <a:pt x="162" y="95"/>
                </a:lnTo>
                <a:cubicBezTo>
                  <a:pt x="197" y="127"/>
                  <a:pt x="203" y="133"/>
                  <a:pt x="210" y="140"/>
                </a:cubicBezTo>
                <a:cubicBezTo>
                  <a:pt x="218" y="148"/>
                  <a:pt x="221" y="153"/>
                  <a:pt x="217" y="159"/>
                </a:cubicBezTo>
                <a:cubicBezTo>
                  <a:pt x="216" y="162"/>
                  <a:pt x="215" y="163"/>
                  <a:pt x="213" y="165"/>
                </a:cubicBezTo>
                <a:cubicBezTo>
                  <a:pt x="211" y="167"/>
                  <a:pt x="211" y="168"/>
                  <a:pt x="212" y="170"/>
                </a:cubicBezTo>
                <a:cubicBezTo>
                  <a:pt x="214" y="171"/>
                  <a:pt x="216" y="170"/>
                  <a:pt x="218" y="168"/>
                </a:cubicBezTo>
                <a:cubicBezTo>
                  <a:pt x="224" y="161"/>
                  <a:pt x="234" y="149"/>
                  <a:pt x="238" y="144"/>
                </a:cubicBezTo>
                <a:cubicBezTo>
                  <a:pt x="243" y="139"/>
                  <a:pt x="255" y="128"/>
                  <a:pt x="264" y="118"/>
                </a:cubicBezTo>
                <a:cubicBezTo>
                  <a:pt x="266" y="116"/>
                  <a:pt x="267" y="114"/>
                  <a:pt x="265" y="112"/>
                </a:cubicBezTo>
                <a:cubicBezTo>
                  <a:pt x="264" y="111"/>
                  <a:pt x="262" y="112"/>
                  <a:pt x="261" y="114"/>
                </a:cubicBezTo>
                <a:cubicBezTo>
                  <a:pt x="258" y="116"/>
                  <a:pt x="255" y="119"/>
                  <a:pt x="253" y="120"/>
                </a:cubicBezTo>
                <a:cubicBezTo>
                  <a:pt x="246" y="125"/>
                  <a:pt x="241" y="123"/>
                  <a:pt x="233" y="116"/>
                </a:cubicBezTo>
                <a:cubicBezTo>
                  <a:pt x="225" y="110"/>
                  <a:pt x="219" y="104"/>
                  <a:pt x="184" y="71"/>
                </a:cubicBezTo>
                <a:lnTo>
                  <a:pt x="150" y="4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1" name="Freeform 112">
            <a:extLst>
              <a:ext uri="{FF2B5EF4-FFF2-40B4-BE49-F238E27FC236}">
                <a16:creationId xmlns:a16="http://schemas.microsoft.com/office/drawing/2014/main" id="{83B721A5-5285-4B27-9E89-C11B4250ACB6}"/>
              </a:ext>
            </a:extLst>
          </p:cNvPr>
          <p:cNvSpPr>
            <a:spLocks/>
          </p:cNvSpPr>
          <p:nvPr/>
        </p:nvSpPr>
        <p:spPr bwMode="auto">
          <a:xfrm>
            <a:off x="1230312" y="7674769"/>
            <a:ext cx="258763" cy="307975"/>
          </a:xfrm>
          <a:custGeom>
            <a:avLst/>
            <a:gdLst>
              <a:gd name="T0" fmla="*/ 220 w 271"/>
              <a:gd name="T1" fmla="*/ 165 h 313"/>
              <a:gd name="T2" fmla="*/ 220 w 271"/>
              <a:gd name="T3" fmla="*/ 165 h 313"/>
              <a:gd name="T4" fmla="*/ 219 w 271"/>
              <a:gd name="T5" fmla="*/ 166 h 313"/>
              <a:gd name="T6" fmla="*/ 126 w 271"/>
              <a:gd name="T7" fmla="*/ 135 h 313"/>
              <a:gd name="T8" fmla="*/ 13 w 271"/>
              <a:gd name="T9" fmla="*/ 102 h 313"/>
              <a:gd name="T10" fmla="*/ 2 w 271"/>
              <a:gd name="T11" fmla="*/ 101 h 313"/>
              <a:gd name="T12" fmla="*/ 5 w 271"/>
              <a:gd name="T13" fmla="*/ 111 h 313"/>
              <a:gd name="T14" fmla="*/ 115 w 271"/>
              <a:gd name="T15" fmla="*/ 274 h 313"/>
              <a:gd name="T16" fmla="*/ 123 w 271"/>
              <a:gd name="T17" fmla="*/ 301 h 313"/>
              <a:gd name="T18" fmla="*/ 117 w 271"/>
              <a:gd name="T19" fmla="*/ 306 h 313"/>
              <a:gd name="T20" fmla="*/ 115 w 271"/>
              <a:gd name="T21" fmla="*/ 311 h 313"/>
              <a:gd name="T22" fmla="*/ 122 w 271"/>
              <a:gd name="T23" fmla="*/ 310 h 313"/>
              <a:gd name="T24" fmla="*/ 141 w 271"/>
              <a:gd name="T25" fmla="*/ 295 h 313"/>
              <a:gd name="T26" fmla="*/ 166 w 271"/>
              <a:gd name="T27" fmla="*/ 279 h 313"/>
              <a:gd name="T28" fmla="*/ 170 w 271"/>
              <a:gd name="T29" fmla="*/ 273 h 313"/>
              <a:gd name="T30" fmla="*/ 165 w 271"/>
              <a:gd name="T31" fmla="*/ 273 h 313"/>
              <a:gd name="T32" fmla="*/ 153 w 271"/>
              <a:gd name="T33" fmla="*/ 279 h 313"/>
              <a:gd name="T34" fmla="*/ 130 w 271"/>
              <a:gd name="T35" fmla="*/ 261 h 313"/>
              <a:gd name="T36" fmla="*/ 48 w 271"/>
              <a:gd name="T37" fmla="*/ 147 h 313"/>
              <a:gd name="T38" fmla="*/ 49 w 271"/>
              <a:gd name="T39" fmla="*/ 147 h 313"/>
              <a:gd name="T40" fmla="*/ 135 w 271"/>
              <a:gd name="T41" fmla="*/ 173 h 313"/>
              <a:gd name="T42" fmla="*/ 256 w 271"/>
              <a:gd name="T43" fmla="*/ 211 h 313"/>
              <a:gd name="T44" fmla="*/ 269 w 271"/>
              <a:gd name="T45" fmla="*/ 214 h 313"/>
              <a:gd name="T46" fmla="*/ 265 w 271"/>
              <a:gd name="T47" fmla="*/ 203 h 313"/>
              <a:gd name="T48" fmla="*/ 161 w 271"/>
              <a:gd name="T49" fmla="*/ 50 h 313"/>
              <a:gd name="T50" fmla="*/ 145 w 271"/>
              <a:gd name="T51" fmla="*/ 14 h 313"/>
              <a:gd name="T52" fmla="*/ 154 w 271"/>
              <a:gd name="T53" fmla="*/ 7 h 313"/>
              <a:gd name="T54" fmla="*/ 156 w 271"/>
              <a:gd name="T55" fmla="*/ 2 h 313"/>
              <a:gd name="T56" fmla="*/ 149 w 271"/>
              <a:gd name="T57" fmla="*/ 3 h 313"/>
              <a:gd name="T58" fmla="*/ 128 w 271"/>
              <a:gd name="T59" fmla="*/ 19 h 313"/>
              <a:gd name="T60" fmla="*/ 102 w 271"/>
              <a:gd name="T61" fmla="*/ 36 h 313"/>
              <a:gd name="T62" fmla="*/ 99 w 271"/>
              <a:gd name="T63" fmla="*/ 42 h 313"/>
              <a:gd name="T64" fmla="*/ 104 w 271"/>
              <a:gd name="T65" fmla="*/ 41 h 313"/>
              <a:gd name="T66" fmla="*/ 116 w 271"/>
              <a:gd name="T67" fmla="*/ 36 h 313"/>
              <a:gd name="T68" fmla="*/ 143 w 271"/>
              <a:gd name="T69" fmla="*/ 59 h 313"/>
              <a:gd name="T70" fmla="*/ 220 w 271"/>
              <a:gd name="T71"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71" h="313">
                <a:moveTo>
                  <a:pt x="220" y="165"/>
                </a:moveTo>
                <a:lnTo>
                  <a:pt x="220" y="165"/>
                </a:lnTo>
                <a:lnTo>
                  <a:pt x="219" y="166"/>
                </a:lnTo>
                <a:cubicBezTo>
                  <a:pt x="212" y="163"/>
                  <a:pt x="167" y="147"/>
                  <a:pt x="126" y="135"/>
                </a:cubicBezTo>
                <a:cubicBezTo>
                  <a:pt x="86" y="124"/>
                  <a:pt x="36" y="108"/>
                  <a:pt x="13" y="102"/>
                </a:cubicBezTo>
                <a:cubicBezTo>
                  <a:pt x="8" y="101"/>
                  <a:pt x="4" y="100"/>
                  <a:pt x="2" y="101"/>
                </a:cubicBezTo>
                <a:cubicBezTo>
                  <a:pt x="0" y="103"/>
                  <a:pt x="1" y="106"/>
                  <a:pt x="5" y="111"/>
                </a:cubicBezTo>
                <a:lnTo>
                  <a:pt x="115" y="274"/>
                </a:lnTo>
                <a:cubicBezTo>
                  <a:pt x="125" y="289"/>
                  <a:pt x="127" y="295"/>
                  <a:pt x="123" y="301"/>
                </a:cubicBezTo>
                <a:cubicBezTo>
                  <a:pt x="121" y="304"/>
                  <a:pt x="119" y="305"/>
                  <a:pt x="117" y="306"/>
                </a:cubicBezTo>
                <a:cubicBezTo>
                  <a:pt x="115" y="308"/>
                  <a:pt x="114" y="310"/>
                  <a:pt x="115" y="311"/>
                </a:cubicBezTo>
                <a:cubicBezTo>
                  <a:pt x="117" y="313"/>
                  <a:pt x="119" y="312"/>
                  <a:pt x="122" y="310"/>
                </a:cubicBezTo>
                <a:cubicBezTo>
                  <a:pt x="132" y="303"/>
                  <a:pt x="139" y="297"/>
                  <a:pt x="141" y="295"/>
                </a:cubicBezTo>
                <a:cubicBezTo>
                  <a:pt x="145" y="292"/>
                  <a:pt x="156" y="286"/>
                  <a:pt x="166" y="279"/>
                </a:cubicBezTo>
                <a:cubicBezTo>
                  <a:pt x="170" y="277"/>
                  <a:pt x="172" y="275"/>
                  <a:pt x="170" y="273"/>
                </a:cubicBezTo>
                <a:cubicBezTo>
                  <a:pt x="169" y="271"/>
                  <a:pt x="168" y="271"/>
                  <a:pt x="165" y="273"/>
                </a:cubicBezTo>
                <a:cubicBezTo>
                  <a:pt x="162" y="275"/>
                  <a:pt x="158" y="278"/>
                  <a:pt x="153" y="279"/>
                </a:cubicBezTo>
                <a:cubicBezTo>
                  <a:pt x="147" y="280"/>
                  <a:pt x="141" y="276"/>
                  <a:pt x="130" y="261"/>
                </a:cubicBezTo>
                <a:lnTo>
                  <a:pt x="48" y="147"/>
                </a:lnTo>
                <a:lnTo>
                  <a:pt x="49" y="147"/>
                </a:lnTo>
                <a:cubicBezTo>
                  <a:pt x="55" y="148"/>
                  <a:pt x="109" y="166"/>
                  <a:pt x="135" y="173"/>
                </a:cubicBezTo>
                <a:cubicBezTo>
                  <a:pt x="191" y="190"/>
                  <a:pt x="251" y="209"/>
                  <a:pt x="256" y="211"/>
                </a:cubicBezTo>
                <a:cubicBezTo>
                  <a:pt x="262" y="213"/>
                  <a:pt x="267" y="215"/>
                  <a:pt x="269" y="214"/>
                </a:cubicBezTo>
                <a:cubicBezTo>
                  <a:pt x="271" y="212"/>
                  <a:pt x="269" y="208"/>
                  <a:pt x="265" y="203"/>
                </a:cubicBezTo>
                <a:lnTo>
                  <a:pt x="161" y="50"/>
                </a:lnTo>
                <a:cubicBezTo>
                  <a:pt x="146" y="28"/>
                  <a:pt x="142" y="20"/>
                  <a:pt x="145" y="14"/>
                </a:cubicBezTo>
                <a:cubicBezTo>
                  <a:pt x="148" y="11"/>
                  <a:pt x="151" y="8"/>
                  <a:pt x="154" y="7"/>
                </a:cubicBezTo>
                <a:cubicBezTo>
                  <a:pt x="156" y="5"/>
                  <a:pt x="157" y="4"/>
                  <a:pt x="156" y="2"/>
                </a:cubicBezTo>
                <a:cubicBezTo>
                  <a:pt x="154" y="0"/>
                  <a:pt x="152" y="1"/>
                  <a:pt x="149" y="3"/>
                </a:cubicBezTo>
                <a:cubicBezTo>
                  <a:pt x="139" y="10"/>
                  <a:pt x="130" y="18"/>
                  <a:pt x="128" y="19"/>
                </a:cubicBezTo>
                <a:cubicBezTo>
                  <a:pt x="124" y="22"/>
                  <a:pt x="115" y="27"/>
                  <a:pt x="102" y="36"/>
                </a:cubicBezTo>
                <a:cubicBezTo>
                  <a:pt x="99" y="38"/>
                  <a:pt x="97" y="40"/>
                  <a:pt x="99" y="42"/>
                </a:cubicBezTo>
                <a:cubicBezTo>
                  <a:pt x="100" y="43"/>
                  <a:pt x="102" y="43"/>
                  <a:pt x="104" y="41"/>
                </a:cubicBezTo>
                <a:cubicBezTo>
                  <a:pt x="107" y="39"/>
                  <a:pt x="111" y="37"/>
                  <a:pt x="116" y="36"/>
                </a:cubicBezTo>
                <a:cubicBezTo>
                  <a:pt x="121" y="35"/>
                  <a:pt x="128" y="40"/>
                  <a:pt x="143" y="59"/>
                </a:cubicBezTo>
                <a:lnTo>
                  <a:pt x="220" y="16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2" name="Freeform 113">
            <a:extLst>
              <a:ext uri="{FF2B5EF4-FFF2-40B4-BE49-F238E27FC236}">
                <a16:creationId xmlns:a16="http://schemas.microsoft.com/office/drawing/2014/main" id="{C4FB5746-536E-471E-8D02-B40E66D6C0EC}"/>
              </a:ext>
            </a:extLst>
          </p:cNvPr>
          <p:cNvSpPr>
            <a:spLocks/>
          </p:cNvSpPr>
          <p:nvPr/>
        </p:nvSpPr>
        <p:spPr bwMode="auto">
          <a:xfrm>
            <a:off x="1128712" y="7789069"/>
            <a:ext cx="166688" cy="239713"/>
          </a:xfrm>
          <a:custGeom>
            <a:avLst/>
            <a:gdLst>
              <a:gd name="T0" fmla="*/ 91 w 174"/>
              <a:gd name="T1" fmla="*/ 90 h 243"/>
              <a:gd name="T2" fmla="*/ 91 w 174"/>
              <a:gd name="T3" fmla="*/ 90 h 243"/>
              <a:gd name="T4" fmla="*/ 63 w 174"/>
              <a:gd name="T5" fmla="*/ 28 h 243"/>
              <a:gd name="T6" fmla="*/ 63 w 174"/>
              <a:gd name="T7" fmla="*/ 11 h 243"/>
              <a:gd name="T8" fmla="*/ 71 w 174"/>
              <a:gd name="T9" fmla="*/ 6 h 243"/>
              <a:gd name="T10" fmla="*/ 73 w 174"/>
              <a:gd name="T11" fmla="*/ 2 h 243"/>
              <a:gd name="T12" fmla="*/ 67 w 174"/>
              <a:gd name="T13" fmla="*/ 1 h 243"/>
              <a:gd name="T14" fmla="*/ 39 w 174"/>
              <a:gd name="T15" fmla="*/ 16 h 243"/>
              <a:gd name="T16" fmla="*/ 4 w 174"/>
              <a:gd name="T17" fmla="*/ 32 h 243"/>
              <a:gd name="T18" fmla="*/ 1 w 174"/>
              <a:gd name="T19" fmla="*/ 36 h 243"/>
              <a:gd name="T20" fmla="*/ 6 w 174"/>
              <a:gd name="T21" fmla="*/ 37 h 243"/>
              <a:gd name="T22" fmla="*/ 18 w 174"/>
              <a:gd name="T23" fmla="*/ 33 h 243"/>
              <a:gd name="T24" fmla="*/ 33 w 174"/>
              <a:gd name="T25" fmla="*/ 42 h 243"/>
              <a:gd name="T26" fmla="*/ 64 w 174"/>
              <a:gd name="T27" fmla="*/ 103 h 243"/>
              <a:gd name="T28" fmla="*/ 87 w 174"/>
              <a:gd name="T29" fmla="*/ 153 h 243"/>
              <a:gd name="T30" fmla="*/ 115 w 174"/>
              <a:gd name="T31" fmla="*/ 213 h 243"/>
              <a:gd name="T32" fmla="*/ 115 w 174"/>
              <a:gd name="T33" fmla="*/ 233 h 243"/>
              <a:gd name="T34" fmla="*/ 108 w 174"/>
              <a:gd name="T35" fmla="*/ 237 h 243"/>
              <a:gd name="T36" fmla="*/ 106 w 174"/>
              <a:gd name="T37" fmla="*/ 242 h 243"/>
              <a:gd name="T38" fmla="*/ 112 w 174"/>
              <a:gd name="T39" fmla="*/ 242 h 243"/>
              <a:gd name="T40" fmla="*/ 139 w 174"/>
              <a:gd name="T41" fmla="*/ 228 h 243"/>
              <a:gd name="T42" fmla="*/ 169 w 174"/>
              <a:gd name="T43" fmla="*/ 215 h 243"/>
              <a:gd name="T44" fmla="*/ 173 w 174"/>
              <a:gd name="T45" fmla="*/ 210 h 243"/>
              <a:gd name="T46" fmla="*/ 168 w 174"/>
              <a:gd name="T47" fmla="*/ 209 h 243"/>
              <a:gd name="T48" fmla="*/ 159 w 174"/>
              <a:gd name="T49" fmla="*/ 211 h 243"/>
              <a:gd name="T50" fmla="*/ 144 w 174"/>
              <a:gd name="T51" fmla="*/ 199 h 243"/>
              <a:gd name="T52" fmla="*/ 115 w 174"/>
              <a:gd name="T53" fmla="*/ 140 h 243"/>
              <a:gd name="T54" fmla="*/ 91 w 174"/>
              <a:gd name="T55" fmla="*/ 9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4" h="243">
                <a:moveTo>
                  <a:pt x="91" y="90"/>
                </a:moveTo>
                <a:lnTo>
                  <a:pt x="91" y="90"/>
                </a:lnTo>
                <a:cubicBezTo>
                  <a:pt x="78" y="63"/>
                  <a:pt x="68" y="41"/>
                  <a:pt x="63" y="28"/>
                </a:cubicBezTo>
                <a:cubicBezTo>
                  <a:pt x="60" y="20"/>
                  <a:pt x="59" y="14"/>
                  <a:pt x="63" y="11"/>
                </a:cubicBezTo>
                <a:cubicBezTo>
                  <a:pt x="65" y="9"/>
                  <a:pt x="67" y="8"/>
                  <a:pt x="71" y="6"/>
                </a:cubicBezTo>
                <a:cubicBezTo>
                  <a:pt x="73" y="5"/>
                  <a:pt x="74" y="3"/>
                  <a:pt x="73" y="2"/>
                </a:cubicBezTo>
                <a:cubicBezTo>
                  <a:pt x="72" y="0"/>
                  <a:pt x="70" y="0"/>
                  <a:pt x="67" y="1"/>
                </a:cubicBezTo>
                <a:cubicBezTo>
                  <a:pt x="58" y="6"/>
                  <a:pt x="45" y="13"/>
                  <a:pt x="39" y="16"/>
                </a:cubicBezTo>
                <a:cubicBezTo>
                  <a:pt x="33" y="19"/>
                  <a:pt x="19" y="25"/>
                  <a:pt x="4" y="32"/>
                </a:cubicBezTo>
                <a:cubicBezTo>
                  <a:pt x="1" y="33"/>
                  <a:pt x="0" y="35"/>
                  <a:pt x="1" y="36"/>
                </a:cubicBezTo>
                <a:cubicBezTo>
                  <a:pt x="2" y="38"/>
                  <a:pt x="3" y="38"/>
                  <a:pt x="6" y="37"/>
                </a:cubicBezTo>
                <a:cubicBezTo>
                  <a:pt x="9" y="35"/>
                  <a:pt x="14" y="34"/>
                  <a:pt x="18" y="33"/>
                </a:cubicBezTo>
                <a:cubicBezTo>
                  <a:pt x="25" y="31"/>
                  <a:pt x="29" y="35"/>
                  <a:pt x="33" y="42"/>
                </a:cubicBezTo>
                <a:cubicBezTo>
                  <a:pt x="40" y="54"/>
                  <a:pt x="51" y="76"/>
                  <a:pt x="64" y="103"/>
                </a:cubicBezTo>
                <a:lnTo>
                  <a:pt x="87" y="153"/>
                </a:lnTo>
                <a:cubicBezTo>
                  <a:pt x="108" y="196"/>
                  <a:pt x="111" y="204"/>
                  <a:pt x="115" y="213"/>
                </a:cubicBezTo>
                <a:cubicBezTo>
                  <a:pt x="119" y="223"/>
                  <a:pt x="120" y="229"/>
                  <a:pt x="115" y="233"/>
                </a:cubicBezTo>
                <a:cubicBezTo>
                  <a:pt x="112" y="235"/>
                  <a:pt x="110" y="236"/>
                  <a:pt x="108" y="237"/>
                </a:cubicBezTo>
                <a:cubicBezTo>
                  <a:pt x="106" y="238"/>
                  <a:pt x="105" y="239"/>
                  <a:pt x="106" y="242"/>
                </a:cubicBezTo>
                <a:cubicBezTo>
                  <a:pt x="107" y="243"/>
                  <a:pt x="109" y="243"/>
                  <a:pt x="112" y="242"/>
                </a:cubicBezTo>
                <a:cubicBezTo>
                  <a:pt x="120" y="238"/>
                  <a:pt x="133" y="230"/>
                  <a:pt x="139" y="228"/>
                </a:cubicBezTo>
                <a:cubicBezTo>
                  <a:pt x="145" y="225"/>
                  <a:pt x="160" y="219"/>
                  <a:pt x="169" y="215"/>
                </a:cubicBezTo>
                <a:cubicBezTo>
                  <a:pt x="172" y="213"/>
                  <a:pt x="174" y="211"/>
                  <a:pt x="173" y="210"/>
                </a:cubicBezTo>
                <a:cubicBezTo>
                  <a:pt x="172" y="207"/>
                  <a:pt x="170" y="208"/>
                  <a:pt x="168" y="209"/>
                </a:cubicBezTo>
                <a:cubicBezTo>
                  <a:pt x="165" y="210"/>
                  <a:pt x="162" y="211"/>
                  <a:pt x="159" y="211"/>
                </a:cubicBezTo>
                <a:cubicBezTo>
                  <a:pt x="154" y="212"/>
                  <a:pt x="149" y="209"/>
                  <a:pt x="144" y="199"/>
                </a:cubicBezTo>
                <a:cubicBezTo>
                  <a:pt x="139" y="190"/>
                  <a:pt x="136" y="183"/>
                  <a:pt x="115" y="140"/>
                </a:cubicBezTo>
                <a:lnTo>
                  <a:pt x="91" y="9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3" name="Freeform 114">
            <a:extLst>
              <a:ext uri="{FF2B5EF4-FFF2-40B4-BE49-F238E27FC236}">
                <a16:creationId xmlns:a16="http://schemas.microsoft.com/office/drawing/2014/main" id="{C60042A0-CE59-4F00-9897-51980EA33950}"/>
              </a:ext>
            </a:extLst>
          </p:cNvPr>
          <p:cNvSpPr>
            <a:spLocks/>
          </p:cNvSpPr>
          <p:nvPr/>
        </p:nvSpPr>
        <p:spPr bwMode="auto">
          <a:xfrm>
            <a:off x="996950" y="7865269"/>
            <a:ext cx="190500" cy="257175"/>
          </a:xfrm>
          <a:custGeom>
            <a:avLst/>
            <a:gdLst>
              <a:gd name="T0" fmla="*/ 44 w 200"/>
              <a:gd name="T1" fmla="*/ 17 h 261"/>
              <a:gd name="T2" fmla="*/ 44 w 200"/>
              <a:gd name="T3" fmla="*/ 17 h 261"/>
              <a:gd name="T4" fmla="*/ 30 w 200"/>
              <a:gd name="T5" fmla="*/ 1 h 261"/>
              <a:gd name="T6" fmla="*/ 26 w 200"/>
              <a:gd name="T7" fmla="*/ 27 h 261"/>
              <a:gd name="T8" fmla="*/ 22 w 200"/>
              <a:gd name="T9" fmla="*/ 128 h 261"/>
              <a:gd name="T10" fmla="*/ 19 w 200"/>
              <a:gd name="T11" fmla="*/ 217 h 261"/>
              <a:gd name="T12" fmla="*/ 14 w 200"/>
              <a:gd name="T13" fmla="*/ 248 h 261"/>
              <a:gd name="T14" fmla="*/ 3 w 200"/>
              <a:gd name="T15" fmla="*/ 256 h 261"/>
              <a:gd name="T16" fmla="*/ 0 w 200"/>
              <a:gd name="T17" fmla="*/ 259 h 261"/>
              <a:gd name="T18" fmla="*/ 6 w 200"/>
              <a:gd name="T19" fmla="*/ 261 h 261"/>
              <a:gd name="T20" fmla="*/ 28 w 200"/>
              <a:gd name="T21" fmla="*/ 253 h 261"/>
              <a:gd name="T22" fmla="*/ 54 w 200"/>
              <a:gd name="T23" fmla="*/ 246 h 261"/>
              <a:gd name="T24" fmla="*/ 59 w 200"/>
              <a:gd name="T25" fmla="*/ 241 h 261"/>
              <a:gd name="T26" fmla="*/ 55 w 200"/>
              <a:gd name="T27" fmla="*/ 240 h 261"/>
              <a:gd name="T28" fmla="*/ 45 w 200"/>
              <a:gd name="T29" fmla="*/ 241 h 261"/>
              <a:gd name="T30" fmla="*/ 40 w 200"/>
              <a:gd name="T31" fmla="*/ 236 h 261"/>
              <a:gd name="T32" fmla="*/ 38 w 200"/>
              <a:gd name="T33" fmla="*/ 225 h 261"/>
              <a:gd name="T34" fmla="*/ 39 w 200"/>
              <a:gd name="T35" fmla="*/ 62 h 261"/>
              <a:gd name="T36" fmla="*/ 40 w 200"/>
              <a:gd name="T37" fmla="*/ 61 h 261"/>
              <a:gd name="T38" fmla="*/ 123 w 200"/>
              <a:gd name="T39" fmla="*/ 184 h 261"/>
              <a:gd name="T40" fmla="*/ 136 w 200"/>
              <a:gd name="T41" fmla="*/ 205 h 261"/>
              <a:gd name="T42" fmla="*/ 135 w 200"/>
              <a:gd name="T43" fmla="*/ 212 h 261"/>
              <a:gd name="T44" fmla="*/ 127 w 200"/>
              <a:gd name="T45" fmla="*/ 217 h 261"/>
              <a:gd name="T46" fmla="*/ 124 w 200"/>
              <a:gd name="T47" fmla="*/ 221 h 261"/>
              <a:gd name="T48" fmla="*/ 130 w 200"/>
              <a:gd name="T49" fmla="*/ 222 h 261"/>
              <a:gd name="T50" fmla="*/ 159 w 200"/>
              <a:gd name="T51" fmla="*/ 212 h 261"/>
              <a:gd name="T52" fmla="*/ 194 w 200"/>
              <a:gd name="T53" fmla="*/ 202 h 261"/>
              <a:gd name="T54" fmla="*/ 200 w 200"/>
              <a:gd name="T55" fmla="*/ 197 h 261"/>
              <a:gd name="T56" fmla="*/ 196 w 200"/>
              <a:gd name="T57" fmla="*/ 196 h 261"/>
              <a:gd name="T58" fmla="*/ 186 w 200"/>
              <a:gd name="T59" fmla="*/ 197 h 261"/>
              <a:gd name="T60" fmla="*/ 161 w 200"/>
              <a:gd name="T61" fmla="*/ 180 h 261"/>
              <a:gd name="T62" fmla="*/ 44 w 200"/>
              <a:gd name="T63" fmla="*/ 17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261">
                <a:moveTo>
                  <a:pt x="44" y="17"/>
                </a:moveTo>
                <a:lnTo>
                  <a:pt x="44" y="17"/>
                </a:lnTo>
                <a:cubicBezTo>
                  <a:pt x="35" y="4"/>
                  <a:pt x="33" y="0"/>
                  <a:pt x="30" y="1"/>
                </a:cubicBezTo>
                <a:cubicBezTo>
                  <a:pt x="26" y="2"/>
                  <a:pt x="26" y="8"/>
                  <a:pt x="26" y="27"/>
                </a:cubicBezTo>
                <a:cubicBezTo>
                  <a:pt x="25" y="43"/>
                  <a:pt x="24" y="79"/>
                  <a:pt x="22" y="128"/>
                </a:cubicBezTo>
                <a:cubicBezTo>
                  <a:pt x="21" y="168"/>
                  <a:pt x="19" y="186"/>
                  <a:pt x="19" y="217"/>
                </a:cubicBezTo>
                <a:cubicBezTo>
                  <a:pt x="18" y="238"/>
                  <a:pt x="16" y="245"/>
                  <a:pt x="14" y="248"/>
                </a:cubicBezTo>
                <a:cubicBezTo>
                  <a:pt x="11" y="253"/>
                  <a:pt x="6" y="255"/>
                  <a:pt x="3" y="256"/>
                </a:cubicBezTo>
                <a:cubicBezTo>
                  <a:pt x="1" y="256"/>
                  <a:pt x="0" y="257"/>
                  <a:pt x="0" y="259"/>
                </a:cubicBezTo>
                <a:cubicBezTo>
                  <a:pt x="1" y="261"/>
                  <a:pt x="3" y="261"/>
                  <a:pt x="6" y="261"/>
                </a:cubicBezTo>
                <a:cubicBezTo>
                  <a:pt x="13" y="258"/>
                  <a:pt x="24" y="254"/>
                  <a:pt x="28" y="253"/>
                </a:cubicBezTo>
                <a:cubicBezTo>
                  <a:pt x="31" y="252"/>
                  <a:pt x="42" y="249"/>
                  <a:pt x="54" y="246"/>
                </a:cubicBezTo>
                <a:cubicBezTo>
                  <a:pt x="58" y="244"/>
                  <a:pt x="60" y="243"/>
                  <a:pt x="59" y="241"/>
                </a:cubicBezTo>
                <a:cubicBezTo>
                  <a:pt x="59" y="239"/>
                  <a:pt x="57" y="239"/>
                  <a:pt x="55" y="240"/>
                </a:cubicBezTo>
                <a:cubicBezTo>
                  <a:pt x="51" y="241"/>
                  <a:pt x="48" y="241"/>
                  <a:pt x="45" y="241"/>
                </a:cubicBezTo>
                <a:cubicBezTo>
                  <a:pt x="42" y="241"/>
                  <a:pt x="40" y="239"/>
                  <a:pt x="40" y="236"/>
                </a:cubicBezTo>
                <a:cubicBezTo>
                  <a:pt x="39" y="234"/>
                  <a:pt x="38" y="229"/>
                  <a:pt x="38" y="225"/>
                </a:cubicBezTo>
                <a:cubicBezTo>
                  <a:pt x="38" y="203"/>
                  <a:pt x="39" y="98"/>
                  <a:pt x="39" y="62"/>
                </a:cubicBezTo>
                <a:lnTo>
                  <a:pt x="40" y="61"/>
                </a:lnTo>
                <a:lnTo>
                  <a:pt x="123" y="184"/>
                </a:lnTo>
                <a:cubicBezTo>
                  <a:pt x="130" y="194"/>
                  <a:pt x="135" y="201"/>
                  <a:pt x="136" y="205"/>
                </a:cubicBezTo>
                <a:cubicBezTo>
                  <a:pt x="137" y="208"/>
                  <a:pt x="137" y="210"/>
                  <a:pt x="135" y="212"/>
                </a:cubicBezTo>
                <a:cubicBezTo>
                  <a:pt x="134" y="214"/>
                  <a:pt x="131" y="216"/>
                  <a:pt x="127" y="217"/>
                </a:cubicBezTo>
                <a:cubicBezTo>
                  <a:pt x="125" y="218"/>
                  <a:pt x="123" y="219"/>
                  <a:pt x="124" y="221"/>
                </a:cubicBezTo>
                <a:cubicBezTo>
                  <a:pt x="125" y="223"/>
                  <a:pt x="128" y="223"/>
                  <a:pt x="130" y="222"/>
                </a:cubicBezTo>
                <a:cubicBezTo>
                  <a:pt x="142" y="218"/>
                  <a:pt x="154" y="214"/>
                  <a:pt x="159" y="212"/>
                </a:cubicBezTo>
                <a:cubicBezTo>
                  <a:pt x="168" y="209"/>
                  <a:pt x="182" y="206"/>
                  <a:pt x="194" y="202"/>
                </a:cubicBezTo>
                <a:cubicBezTo>
                  <a:pt x="198" y="201"/>
                  <a:pt x="200" y="200"/>
                  <a:pt x="200" y="197"/>
                </a:cubicBezTo>
                <a:cubicBezTo>
                  <a:pt x="199" y="196"/>
                  <a:pt x="198" y="195"/>
                  <a:pt x="196" y="196"/>
                </a:cubicBezTo>
                <a:cubicBezTo>
                  <a:pt x="194" y="196"/>
                  <a:pt x="190" y="197"/>
                  <a:pt x="186" y="197"/>
                </a:cubicBezTo>
                <a:cubicBezTo>
                  <a:pt x="177" y="197"/>
                  <a:pt x="172" y="195"/>
                  <a:pt x="161" y="180"/>
                </a:cubicBezTo>
                <a:lnTo>
                  <a:pt x="44" y="17"/>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4" name="Freeform 115">
            <a:extLst>
              <a:ext uri="{FF2B5EF4-FFF2-40B4-BE49-F238E27FC236}">
                <a16:creationId xmlns:a16="http://schemas.microsoft.com/office/drawing/2014/main" id="{80190E8F-95B6-4549-A948-99A6BB0D0263}"/>
              </a:ext>
            </a:extLst>
          </p:cNvPr>
          <p:cNvSpPr>
            <a:spLocks/>
          </p:cNvSpPr>
          <p:nvPr/>
        </p:nvSpPr>
        <p:spPr bwMode="auto">
          <a:xfrm>
            <a:off x="801687" y="7893844"/>
            <a:ext cx="144463" cy="247650"/>
          </a:xfrm>
          <a:custGeom>
            <a:avLst/>
            <a:gdLst>
              <a:gd name="T0" fmla="*/ 108 w 152"/>
              <a:gd name="T1" fmla="*/ 93 h 252"/>
              <a:gd name="T2" fmla="*/ 108 w 152"/>
              <a:gd name="T3" fmla="*/ 93 h 252"/>
              <a:gd name="T4" fmla="*/ 100 w 152"/>
              <a:gd name="T5" fmla="*/ 27 h 252"/>
              <a:gd name="T6" fmla="*/ 105 w 152"/>
              <a:gd name="T7" fmla="*/ 9 h 252"/>
              <a:gd name="T8" fmla="*/ 114 w 152"/>
              <a:gd name="T9" fmla="*/ 6 h 252"/>
              <a:gd name="T10" fmla="*/ 118 w 152"/>
              <a:gd name="T11" fmla="*/ 3 h 252"/>
              <a:gd name="T12" fmla="*/ 112 w 152"/>
              <a:gd name="T13" fmla="*/ 1 h 252"/>
              <a:gd name="T14" fmla="*/ 81 w 152"/>
              <a:gd name="T15" fmla="*/ 6 h 252"/>
              <a:gd name="T16" fmla="*/ 12 w 152"/>
              <a:gd name="T17" fmla="*/ 13 h 252"/>
              <a:gd name="T18" fmla="*/ 0 w 152"/>
              <a:gd name="T19" fmla="*/ 23 h 252"/>
              <a:gd name="T20" fmla="*/ 1 w 152"/>
              <a:gd name="T21" fmla="*/ 58 h 252"/>
              <a:gd name="T22" fmla="*/ 4 w 152"/>
              <a:gd name="T23" fmla="*/ 63 h 252"/>
              <a:gd name="T24" fmla="*/ 6 w 152"/>
              <a:gd name="T25" fmla="*/ 58 h 252"/>
              <a:gd name="T26" fmla="*/ 14 w 152"/>
              <a:gd name="T27" fmla="*/ 34 h 252"/>
              <a:gd name="T28" fmla="*/ 37 w 152"/>
              <a:gd name="T29" fmla="*/ 27 h 252"/>
              <a:gd name="T30" fmla="*/ 70 w 152"/>
              <a:gd name="T31" fmla="*/ 49 h 252"/>
              <a:gd name="T32" fmla="*/ 77 w 152"/>
              <a:gd name="T33" fmla="*/ 97 h 252"/>
              <a:gd name="T34" fmla="*/ 80 w 152"/>
              <a:gd name="T35" fmla="*/ 121 h 252"/>
              <a:gd name="T36" fmla="*/ 79 w 152"/>
              <a:gd name="T37" fmla="*/ 125 h 252"/>
              <a:gd name="T38" fmla="*/ 44 w 152"/>
              <a:gd name="T39" fmla="*/ 128 h 252"/>
              <a:gd name="T40" fmla="*/ 28 w 152"/>
              <a:gd name="T41" fmla="*/ 118 h 252"/>
              <a:gd name="T42" fmla="*/ 26 w 152"/>
              <a:gd name="T43" fmla="*/ 107 h 252"/>
              <a:gd name="T44" fmla="*/ 23 w 152"/>
              <a:gd name="T45" fmla="*/ 105 h 252"/>
              <a:gd name="T46" fmla="*/ 22 w 152"/>
              <a:gd name="T47" fmla="*/ 111 h 252"/>
              <a:gd name="T48" fmla="*/ 23 w 152"/>
              <a:gd name="T49" fmla="*/ 132 h 252"/>
              <a:gd name="T50" fmla="*/ 25 w 152"/>
              <a:gd name="T51" fmla="*/ 155 h 252"/>
              <a:gd name="T52" fmla="*/ 27 w 152"/>
              <a:gd name="T53" fmla="*/ 157 h 252"/>
              <a:gd name="T54" fmla="*/ 30 w 152"/>
              <a:gd name="T55" fmla="*/ 152 h 252"/>
              <a:gd name="T56" fmla="*/ 41 w 152"/>
              <a:gd name="T57" fmla="*/ 146 h 252"/>
              <a:gd name="T58" fmla="*/ 81 w 152"/>
              <a:gd name="T59" fmla="*/ 140 h 252"/>
              <a:gd name="T60" fmla="*/ 83 w 152"/>
              <a:gd name="T61" fmla="*/ 143 h 252"/>
              <a:gd name="T62" fmla="*/ 94 w 152"/>
              <a:gd name="T63" fmla="*/ 222 h 252"/>
              <a:gd name="T64" fmla="*/ 92 w 152"/>
              <a:gd name="T65" fmla="*/ 225 h 252"/>
              <a:gd name="T66" fmla="*/ 57 w 152"/>
              <a:gd name="T67" fmla="*/ 228 h 252"/>
              <a:gd name="T68" fmla="*/ 39 w 152"/>
              <a:gd name="T69" fmla="*/ 219 h 252"/>
              <a:gd name="T70" fmla="*/ 36 w 152"/>
              <a:gd name="T71" fmla="*/ 209 h 252"/>
              <a:gd name="T72" fmla="*/ 33 w 152"/>
              <a:gd name="T73" fmla="*/ 205 h 252"/>
              <a:gd name="T74" fmla="*/ 31 w 152"/>
              <a:gd name="T75" fmla="*/ 208 h 252"/>
              <a:gd name="T76" fmla="*/ 32 w 152"/>
              <a:gd name="T77" fmla="*/ 229 h 252"/>
              <a:gd name="T78" fmla="*/ 33 w 152"/>
              <a:gd name="T79" fmla="*/ 249 h 252"/>
              <a:gd name="T80" fmla="*/ 35 w 152"/>
              <a:gd name="T81" fmla="*/ 252 h 252"/>
              <a:gd name="T82" fmla="*/ 39 w 152"/>
              <a:gd name="T83" fmla="*/ 250 h 252"/>
              <a:gd name="T84" fmla="*/ 49 w 152"/>
              <a:gd name="T85" fmla="*/ 247 h 252"/>
              <a:gd name="T86" fmla="*/ 111 w 152"/>
              <a:gd name="T87" fmla="*/ 238 h 252"/>
              <a:gd name="T88" fmla="*/ 147 w 152"/>
              <a:gd name="T89" fmla="*/ 234 h 252"/>
              <a:gd name="T90" fmla="*/ 152 w 152"/>
              <a:gd name="T91" fmla="*/ 231 h 252"/>
              <a:gd name="T92" fmla="*/ 147 w 152"/>
              <a:gd name="T93" fmla="*/ 229 h 252"/>
              <a:gd name="T94" fmla="*/ 138 w 152"/>
              <a:gd name="T95" fmla="*/ 229 h 252"/>
              <a:gd name="T96" fmla="*/ 125 w 152"/>
              <a:gd name="T97" fmla="*/ 213 h 252"/>
              <a:gd name="T98" fmla="*/ 115 w 152"/>
              <a:gd name="T99" fmla="*/ 147 h 252"/>
              <a:gd name="T100" fmla="*/ 108 w 152"/>
              <a:gd name="T101" fmla="*/ 93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2" h="252">
                <a:moveTo>
                  <a:pt x="108" y="93"/>
                </a:moveTo>
                <a:lnTo>
                  <a:pt x="108" y="93"/>
                </a:lnTo>
                <a:cubicBezTo>
                  <a:pt x="104" y="64"/>
                  <a:pt x="101" y="40"/>
                  <a:pt x="100" y="27"/>
                </a:cubicBezTo>
                <a:cubicBezTo>
                  <a:pt x="100" y="18"/>
                  <a:pt x="100" y="11"/>
                  <a:pt x="105" y="9"/>
                </a:cubicBezTo>
                <a:cubicBezTo>
                  <a:pt x="107" y="8"/>
                  <a:pt x="110" y="7"/>
                  <a:pt x="114" y="6"/>
                </a:cubicBezTo>
                <a:cubicBezTo>
                  <a:pt x="117" y="6"/>
                  <a:pt x="118" y="5"/>
                  <a:pt x="118" y="3"/>
                </a:cubicBezTo>
                <a:cubicBezTo>
                  <a:pt x="117" y="1"/>
                  <a:pt x="115" y="0"/>
                  <a:pt x="112" y="1"/>
                </a:cubicBezTo>
                <a:cubicBezTo>
                  <a:pt x="102" y="2"/>
                  <a:pt x="87" y="5"/>
                  <a:pt x="81" y="6"/>
                </a:cubicBezTo>
                <a:cubicBezTo>
                  <a:pt x="67" y="8"/>
                  <a:pt x="50" y="8"/>
                  <a:pt x="12" y="13"/>
                </a:cubicBezTo>
                <a:cubicBezTo>
                  <a:pt x="3" y="15"/>
                  <a:pt x="1" y="15"/>
                  <a:pt x="0" y="23"/>
                </a:cubicBezTo>
                <a:cubicBezTo>
                  <a:pt x="0" y="29"/>
                  <a:pt x="1" y="51"/>
                  <a:pt x="1" y="58"/>
                </a:cubicBezTo>
                <a:cubicBezTo>
                  <a:pt x="2" y="61"/>
                  <a:pt x="2" y="63"/>
                  <a:pt x="4" y="63"/>
                </a:cubicBezTo>
                <a:cubicBezTo>
                  <a:pt x="6" y="63"/>
                  <a:pt x="6" y="62"/>
                  <a:pt x="6" y="58"/>
                </a:cubicBezTo>
                <a:cubicBezTo>
                  <a:pt x="6" y="45"/>
                  <a:pt x="8" y="38"/>
                  <a:pt x="14" y="34"/>
                </a:cubicBezTo>
                <a:cubicBezTo>
                  <a:pt x="20" y="29"/>
                  <a:pt x="31" y="28"/>
                  <a:pt x="37" y="27"/>
                </a:cubicBezTo>
                <a:cubicBezTo>
                  <a:pt x="62" y="24"/>
                  <a:pt x="67" y="28"/>
                  <a:pt x="70" y="49"/>
                </a:cubicBezTo>
                <a:cubicBezTo>
                  <a:pt x="72" y="58"/>
                  <a:pt x="75" y="86"/>
                  <a:pt x="77" y="97"/>
                </a:cubicBezTo>
                <a:lnTo>
                  <a:pt x="80" y="121"/>
                </a:lnTo>
                <a:cubicBezTo>
                  <a:pt x="80" y="123"/>
                  <a:pt x="80" y="124"/>
                  <a:pt x="79" y="125"/>
                </a:cubicBezTo>
                <a:cubicBezTo>
                  <a:pt x="73" y="125"/>
                  <a:pt x="48" y="128"/>
                  <a:pt x="44" y="128"/>
                </a:cubicBezTo>
                <a:cubicBezTo>
                  <a:pt x="34" y="128"/>
                  <a:pt x="30" y="124"/>
                  <a:pt x="28" y="118"/>
                </a:cubicBezTo>
                <a:cubicBezTo>
                  <a:pt x="27" y="114"/>
                  <a:pt x="26" y="110"/>
                  <a:pt x="26" y="107"/>
                </a:cubicBezTo>
                <a:cubicBezTo>
                  <a:pt x="26" y="106"/>
                  <a:pt x="25" y="104"/>
                  <a:pt x="23" y="105"/>
                </a:cubicBezTo>
                <a:cubicBezTo>
                  <a:pt x="21" y="105"/>
                  <a:pt x="21" y="108"/>
                  <a:pt x="22" y="111"/>
                </a:cubicBezTo>
                <a:cubicBezTo>
                  <a:pt x="22" y="113"/>
                  <a:pt x="23" y="126"/>
                  <a:pt x="23" y="132"/>
                </a:cubicBezTo>
                <a:cubicBezTo>
                  <a:pt x="25" y="148"/>
                  <a:pt x="24" y="153"/>
                  <a:pt x="25" y="155"/>
                </a:cubicBezTo>
                <a:cubicBezTo>
                  <a:pt x="25" y="156"/>
                  <a:pt x="26" y="157"/>
                  <a:pt x="27" y="157"/>
                </a:cubicBezTo>
                <a:cubicBezTo>
                  <a:pt x="28" y="157"/>
                  <a:pt x="29" y="155"/>
                  <a:pt x="30" y="152"/>
                </a:cubicBezTo>
                <a:cubicBezTo>
                  <a:pt x="32" y="149"/>
                  <a:pt x="35" y="147"/>
                  <a:pt x="41" y="146"/>
                </a:cubicBezTo>
                <a:cubicBezTo>
                  <a:pt x="47" y="145"/>
                  <a:pt x="75" y="141"/>
                  <a:pt x="81" y="140"/>
                </a:cubicBezTo>
                <a:cubicBezTo>
                  <a:pt x="82" y="140"/>
                  <a:pt x="83" y="141"/>
                  <a:pt x="83" y="143"/>
                </a:cubicBezTo>
                <a:lnTo>
                  <a:pt x="94" y="222"/>
                </a:lnTo>
                <a:cubicBezTo>
                  <a:pt x="94" y="224"/>
                  <a:pt x="93" y="225"/>
                  <a:pt x="92" y="225"/>
                </a:cubicBezTo>
                <a:cubicBezTo>
                  <a:pt x="87" y="226"/>
                  <a:pt x="61" y="228"/>
                  <a:pt x="57" y="228"/>
                </a:cubicBezTo>
                <a:cubicBezTo>
                  <a:pt x="44" y="228"/>
                  <a:pt x="41" y="225"/>
                  <a:pt x="39" y="219"/>
                </a:cubicBezTo>
                <a:cubicBezTo>
                  <a:pt x="37" y="216"/>
                  <a:pt x="36" y="211"/>
                  <a:pt x="36" y="209"/>
                </a:cubicBezTo>
                <a:cubicBezTo>
                  <a:pt x="35" y="206"/>
                  <a:pt x="35" y="204"/>
                  <a:pt x="33" y="205"/>
                </a:cubicBezTo>
                <a:cubicBezTo>
                  <a:pt x="31" y="205"/>
                  <a:pt x="31" y="207"/>
                  <a:pt x="31" y="208"/>
                </a:cubicBezTo>
                <a:cubicBezTo>
                  <a:pt x="31" y="212"/>
                  <a:pt x="32" y="226"/>
                  <a:pt x="32" y="229"/>
                </a:cubicBezTo>
                <a:cubicBezTo>
                  <a:pt x="34" y="243"/>
                  <a:pt x="33" y="247"/>
                  <a:pt x="33" y="249"/>
                </a:cubicBezTo>
                <a:cubicBezTo>
                  <a:pt x="33" y="251"/>
                  <a:pt x="34" y="252"/>
                  <a:pt x="35" y="252"/>
                </a:cubicBezTo>
                <a:cubicBezTo>
                  <a:pt x="36" y="252"/>
                  <a:pt x="38" y="251"/>
                  <a:pt x="39" y="250"/>
                </a:cubicBezTo>
                <a:cubicBezTo>
                  <a:pt x="41" y="249"/>
                  <a:pt x="45" y="248"/>
                  <a:pt x="49" y="247"/>
                </a:cubicBezTo>
                <a:cubicBezTo>
                  <a:pt x="54" y="246"/>
                  <a:pt x="103" y="239"/>
                  <a:pt x="111" y="238"/>
                </a:cubicBezTo>
                <a:cubicBezTo>
                  <a:pt x="118" y="237"/>
                  <a:pt x="134" y="236"/>
                  <a:pt x="147" y="234"/>
                </a:cubicBezTo>
                <a:cubicBezTo>
                  <a:pt x="151" y="234"/>
                  <a:pt x="152" y="233"/>
                  <a:pt x="152" y="231"/>
                </a:cubicBezTo>
                <a:cubicBezTo>
                  <a:pt x="152" y="229"/>
                  <a:pt x="150" y="228"/>
                  <a:pt x="147" y="229"/>
                </a:cubicBezTo>
                <a:cubicBezTo>
                  <a:pt x="144" y="229"/>
                  <a:pt x="140" y="229"/>
                  <a:pt x="138" y="229"/>
                </a:cubicBezTo>
                <a:cubicBezTo>
                  <a:pt x="129" y="228"/>
                  <a:pt x="126" y="223"/>
                  <a:pt x="125" y="213"/>
                </a:cubicBezTo>
                <a:cubicBezTo>
                  <a:pt x="123" y="203"/>
                  <a:pt x="122" y="194"/>
                  <a:pt x="115" y="147"/>
                </a:cubicBezTo>
                <a:lnTo>
                  <a:pt x="108" y="9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5" name="Freeform 116">
            <a:extLst>
              <a:ext uri="{FF2B5EF4-FFF2-40B4-BE49-F238E27FC236}">
                <a16:creationId xmlns:a16="http://schemas.microsoft.com/office/drawing/2014/main" id="{E8B9ADAA-8DBD-4D3D-A9DB-3EEDCD95F789}"/>
              </a:ext>
            </a:extLst>
          </p:cNvPr>
          <p:cNvSpPr>
            <a:spLocks noEditPoints="1"/>
          </p:cNvSpPr>
          <p:nvPr/>
        </p:nvSpPr>
        <p:spPr bwMode="auto">
          <a:xfrm>
            <a:off x="596900" y="7904957"/>
            <a:ext cx="185738" cy="239713"/>
          </a:xfrm>
          <a:custGeom>
            <a:avLst/>
            <a:gdLst>
              <a:gd name="T0" fmla="*/ 169 w 194"/>
              <a:gd name="T1" fmla="*/ 96 h 243"/>
              <a:gd name="T2" fmla="*/ 169 w 194"/>
              <a:gd name="T3" fmla="*/ 96 h 243"/>
              <a:gd name="T4" fmla="*/ 173 w 194"/>
              <a:gd name="T5" fmla="*/ 30 h 243"/>
              <a:gd name="T6" fmla="*/ 181 w 194"/>
              <a:gd name="T7" fmla="*/ 13 h 243"/>
              <a:gd name="T8" fmla="*/ 190 w 194"/>
              <a:gd name="T9" fmla="*/ 12 h 243"/>
              <a:gd name="T10" fmla="*/ 194 w 194"/>
              <a:gd name="T11" fmla="*/ 10 h 243"/>
              <a:gd name="T12" fmla="*/ 189 w 194"/>
              <a:gd name="T13" fmla="*/ 7 h 243"/>
              <a:gd name="T14" fmla="*/ 158 w 194"/>
              <a:gd name="T15" fmla="*/ 6 h 243"/>
              <a:gd name="T16" fmla="*/ 122 w 194"/>
              <a:gd name="T17" fmla="*/ 4 h 243"/>
              <a:gd name="T18" fmla="*/ 117 w 194"/>
              <a:gd name="T19" fmla="*/ 7 h 243"/>
              <a:gd name="T20" fmla="*/ 119 w 194"/>
              <a:gd name="T21" fmla="*/ 10 h 243"/>
              <a:gd name="T22" fmla="*/ 132 w 194"/>
              <a:gd name="T23" fmla="*/ 11 h 243"/>
              <a:gd name="T24" fmla="*/ 141 w 194"/>
              <a:gd name="T25" fmla="*/ 29 h 243"/>
              <a:gd name="T26" fmla="*/ 140 w 194"/>
              <a:gd name="T27" fmla="*/ 96 h 243"/>
              <a:gd name="T28" fmla="*/ 139 w 194"/>
              <a:gd name="T29" fmla="*/ 100 h 243"/>
              <a:gd name="T30" fmla="*/ 137 w 194"/>
              <a:gd name="T31" fmla="*/ 102 h 243"/>
              <a:gd name="T32" fmla="*/ 116 w 194"/>
              <a:gd name="T33" fmla="*/ 101 h 243"/>
              <a:gd name="T34" fmla="*/ 111 w 194"/>
              <a:gd name="T35" fmla="*/ 99 h 243"/>
              <a:gd name="T36" fmla="*/ 88 w 194"/>
              <a:gd name="T37" fmla="*/ 55 h 243"/>
              <a:gd name="T38" fmla="*/ 56 w 194"/>
              <a:gd name="T39" fmla="*/ 8 h 243"/>
              <a:gd name="T40" fmla="*/ 29 w 194"/>
              <a:gd name="T41" fmla="*/ 1 h 243"/>
              <a:gd name="T42" fmla="*/ 5 w 194"/>
              <a:gd name="T43" fmla="*/ 0 h 243"/>
              <a:gd name="T44" fmla="*/ 1 w 194"/>
              <a:gd name="T45" fmla="*/ 3 h 243"/>
              <a:gd name="T46" fmla="*/ 3 w 194"/>
              <a:gd name="T47" fmla="*/ 5 h 243"/>
              <a:gd name="T48" fmla="*/ 10 w 194"/>
              <a:gd name="T49" fmla="*/ 7 h 243"/>
              <a:gd name="T50" fmla="*/ 38 w 194"/>
              <a:gd name="T51" fmla="*/ 29 h 243"/>
              <a:gd name="T52" fmla="*/ 89 w 194"/>
              <a:gd name="T53" fmla="*/ 113 h 243"/>
              <a:gd name="T54" fmla="*/ 53 w 194"/>
              <a:gd name="T55" fmla="*/ 182 h 243"/>
              <a:gd name="T56" fmla="*/ 69 w 194"/>
              <a:gd name="T57" fmla="*/ 225 h 243"/>
              <a:gd name="T58" fmla="*/ 114 w 194"/>
              <a:gd name="T59" fmla="*/ 240 h 243"/>
              <a:gd name="T60" fmla="*/ 149 w 194"/>
              <a:gd name="T61" fmla="*/ 240 h 243"/>
              <a:gd name="T62" fmla="*/ 183 w 194"/>
              <a:gd name="T63" fmla="*/ 243 h 243"/>
              <a:gd name="T64" fmla="*/ 189 w 194"/>
              <a:gd name="T65" fmla="*/ 240 h 243"/>
              <a:gd name="T66" fmla="*/ 185 w 194"/>
              <a:gd name="T67" fmla="*/ 237 h 243"/>
              <a:gd name="T68" fmla="*/ 175 w 194"/>
              <a:gd name="T69" fmla="*/ 236 h 243"/>
              <a:gd name="T70" fmla="*/ 165 w 194"/>
              <a:gd name="T71" fmla="*/ 218 h 243"/>
              <a:gd name="T72" fmla="*/ 167 w 194"/>
              <a:gd name="T73" fmla="*/ 151 h 243"/>
              <a:gd name="T74" fmla="*/ 169 w 194"/>
              <a:gd name="T75" fmla="*/ 96 h 243"/>
              <a:gd name="T76" fmla="*/ 135 w 194"/>
              <a:gd name="T77" fmla="*/ 220 h 243"/>
              <a:gd name="T78" fmla="*/ 135 w 194"/>
              <a:gd name="T79" fmla="*/ 220 h 243"/>
              <a:gd name="T80" fmla="*/ 133 w 194"/>
              <a:gd name="T81" fmla="*/ 225 h 243"/>
              <a:gd name="T82" fmla="*/ 119 w 194"/>
              <a:gd name="T83" fmla="*/ 226 h 243"/>
              <a:gd name="T84" fmla="*/ 83 w 194"/>
              <a:gd name="T85" fmla="*/ 167 h 243"/>
              <a:gd name="T86" fmla="*/ 100 w 194"/>
              <a:gd name="T87" fmla="*/ 121 h 243"/>
              <a:gd name="T88" fmla="*/ 118 w 194"/>
              <a:gd name="T89" fmla="*/ 116 h 243"/>
              <a:gd name="T90" fmla="*/ 136 w 194"/>
              <a:gd name="T91" fmla="*/ 120 h 243"/>
              <a:gd name="T92" fmla="*/ 139 w 194"/>
              <a:gd name="T93" fmla="*/ 126 h 243"/>
              <a:gd name="T94" fmla="*/ 135 w 194"/>
              <a:gd name="T95" fmla="*/ 22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243">
                <a:moveTo>
                  <a:pt x="169" y="96"/>
                </a:moveTo>
                <a:lnTo>
                  <a:pt x="169" y="96"/>
                </a:lnTo>
                <a:cubicBezTo>
                  <a:pt x="170" y="68"/>
                  <a:pt x="171" y="43"/>
                  <a:pt x="173" y="30"/>
                </a:cubicBezTo>
                <a:cubicBezTo>
                  <a:pt x="174" y="21"/>
                  <a:pt x="176" y="14"/>
                  <a:pt x="181" y="13"/>
                </a:cubicBezTo>
                <a:cubicBezTo>
                  <a:pt x="183" y="13"/>
                  <a:pt x="186" y="12"/>
                  <a:pt x="190" y="12"/>
                </a:cubicBezTo>
                <a:cubicBezTo>
                  <a:pt x="193" y="12"/>
                  <a:pt x="194" y="11"/>
                  <a:pt x="194" y="10"/>
                </a:cubicBezTo>
                <a:cubicBezTo>
                  <a:pt x="194" y="8"/>
                  <a:pt x="192" y="7"/>
                  <a:pt x="189" y="7"/>
                </a:cubicBezTo>
                <a:cubicBezTo>
                  <a:pt x="179" y="6"/>
                  <a:pt x="163" y="7"/>
                  <a:pt x="158" y="6"/>
                </a:cubicBezTo>
                <a:cubicBezTo>
                  <a:pt x="155" y="6"/>
                  <a:pt x="136" y="5"/>
                  <a:pt x="122" y="4"/>
                </a:cubicBezTo>
                <a:cubicBezTo>
                  <a:pt x="118" y="4"/>
                  <a:pt x="117" y="5"/>
                  <a:pt x="117" y="7"/>
                </a:cubicBezTo>
                <a:cubicBezTo>
                  <a:pt x="117" y="9"/>
                  <a:pt x="118" y="10"/>
                  <a:pt x="119" y="10"/>
                </a:cubicBezTo>
                <a:cubicBezTo>
                  <a:pt x="122" y="10"/>
                  <a:pt x="128" y="11"/>
                  <a:pt x="132" y="11"/>
                </a:cubicBezTo>
                <a:cubicBezTo>
                  <a:pt x="139" y="13"/>
                  <a:pt x="140" y="20"/>
                  <a:pt x="141" y="29"/>
                </a:cubicBezTo>
                <a:cubicBezTo>
                  <a:pt x="142" y="42"/>
                  <a:pt x="141" y="67"/>
                  <a:pt x="140" y="96"/>
                </a:cubicBezTo>
                <a:lnTo>
                  <a:pt x="139" y="100"/>
                </a:lnTo>
                <a:cubicBezTo>
                  <a:pt x="139" y="102"/>
                  <a:pt x="139" y="103"/>
                  <a:pt x="137" y="102"/>
                </a:cubicBezTo>
                <a:lnTo>
                  <a:pt x="116" y="101"/>
                </a:lnTo>
                <a:cubicBezTo>
                  <a:pt x="114" y="101"/>
                  <a:pt x="112" y="101"/>
                  <a:pt x="111" y="99"/>
                </a:cubicBezTo>
                <a:cubicBezTo>
                  <a:pt x="108" y="94"/>
                  <a:pt x="97" y="72"/>
                  <a:pt x="88" y="55"/>
                </a:cubicBezTo>
                <a:cubicBezTo>
                  <a:pt x="75" y="30"/>
                  <a:pt x="66" y="15"/>
                  <a:pt x="56" y="8"/>
                </a:cubicBezTo>
                <a:cubicBezTo>
                  <a:pt x="49" y="3"/>
                  <a:pt x="43" y="1"/>
                  <a:pt x="29" y="1"/>
                </a:cubicBezTo>
                <a:lnTo>
                  <a:pt x="5" y="0"/>
                </a:lnTo>
                <a:cubicBezTo>
                  <a:pt x="2" y="0"/>
                  <a:pt x="1" y="0"/>
                  <a:pt x="1" y="3"/>
                </a:cubicBezTo>
                <a:cubicBezTo>
                  <a:pt x="0" y="4"/>
                  <a:pt x="1" y="5"/>
                  <a:pt x="3" y="5"/>
                </a:cubicBezTo>
                <a:cubicBezTo>
                  <a:pt x="5" y="6"/>
                  <a:pt x="8" y="6"/>
                  <a:pt x="10" y="7"/>
                </a:cubicBezTo>
                <a:cubicBezTo>
                  <a:pt x="14" y="8"/>
                  <a:pt x="24" y="10"/>
                  <a:pt x="38" y="29"/>
                </a:cubicBezTo>
                <a:cubicBezTo>
                  <a:pt x="52" y="49"/>
                  <a:pt x="68" y="77"/>
                  <a:pt x="89" y="113"/>
                </a:cubicBezTo>
                <a:cubicBezTo>
                  <a:pt x="63" y="138"/>
                  <a:pt x="54" y="158"/>
                  <a:pt x="53" y="182"/>
                </a:cubicBezTo>
                <a:cubicBezTo>
                  <a:pt x="52" y="202"/>
                  <a:pt x="62" y="219"/>
                  <a:pt x="69" y="225"/>
                </a:cubicBezTo>
                <a:cubicBezTo>
                  <a:pt x="82" y="237"/>
                  <a:pt x="98" y="239"/>
                  <a:pt x="114" y="240"/>
                </a:cubicBezTo>
                <a:cubicBezTo>
                  <a:pt x="122" y="240"/>
                  <a:pt x="141" y="240"/>
                  <a:pt x="149" y="240"/>
                </a:cubicBezTo>
                <a:cubicBezTo>
                  <a:pt x="155" y="241"/>
                  <a:pt x="170" y="242"/>
                  <a:pt x="183" y="243"/>
                </a:cubicBezTo>
                <a:cubicBezTo>
                  <a:pt x="187" y="243"/>
                  <a:pt x="189" y="242"/>
                  <a:pt x="189" y="240"/>
                </a:cubicBezTo>
                <a:cubicBezTo>
                  <a:pt x="189" y="238"/>
                  <a:pt x="188" y="237"/>
                  <a:pt x="185" y="237"/>
                </a:cubicBezTo>
                <a:cubicBezTo>
                  <a:pt x="181" y="237"/>
                  <a:pt x="177" y="236"/>
                  <a:pt x="175" y="236"/>
                </a:cubicBezTo>
                <a:cubicBezTo>
                  <a:pt x="167" y="233"/>
                  <a:pt x="165" y="228"/>
                  <a:pt x="165" y="218"/>
                </a:cubicBezTo>
                <a:cubicBezTo>
                  <a:pt x="165" y="208"/>
                  <a:pt x="165" y="199"/>
                  <a:pt x="167" y="151"/>
                </a:cubicBezTo>
                <a:lnTo>
                  <a:pt x="169" y="96"/>
                </a:lnTo>
                <a:close/>
                <a:moveTo>
                  <a:pt x="135" y="220"/>
                </a:moveTo>
                <a:lnTo>
                  <a:pt x="135" y="220"/>
                </a:lnTo>
                <a:cubicBezTo>
                  <a:pt x="135" y="223"/>
                  <a:pt x="134" y="224"/>
                  <a:pt x="133" y="225"/>
                </a:cubicBezTo>
                <a:cubicBezTo>
                  <a:pt x="130" y="226"/>
                  <a:pt x="126" y="226"/>
                  <a:pt x="119" y="226"/>
                </a:cubicBezTo>
                <a:cubicBezTo>
                  <a:pt x="105" y="225"/>
                  <a:pt x="82" y="211"/>
                  <a:pt x="83" y="167"/>
                </a:cubicBezTo>
                <a:cubicBezTo>
                  <a:pt x="84" y="141"/>
                  <a:pt x="92" y="127"/>
                  <a:pt x="100" y="121"/>
                </a:cubicBezTo>
                <a:cubicBezTo>
                  <a:pt x="104" y="117"/>
                  <a:pt x="108" y="116"/>
                  <a:pt x="118" y="116"/>
                </a:cubicBezTo>
                <a:cubicBezTo>
                  <a:pt x="124" y="116"/>
                  <a:pt x="131" y="118"/>
                  <a:pt x="136" y="120"/>
                </a:cubicBezTo>
                <a:cubicBezTo>
                  <a:pt x="138" y="121"/>
                  <a:pt x="139" y="122"/>
                  <a:pt x="139" y="126"/>
                </a:cubicBezTo>
                <a:lnTo>
                  <a:pt x="135" y="220"/>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6" name="Freeform 117">
            <a:extLst>
              <a:ext uri="{FF2B5EF4-FFF2-40B4-BE49-F238E27FC236}">
                <a16:creationId xmlns:a16="http://schemas.microsoft.com/office/drawing/2014/main" id="{BD9C4791-49F1-4548-9557-7A99FE5DC08F}"/>
              </a:ext>
            </a:extLst>
          </p:cNvPr>
          <p:cNvSpPr>
            <a:spLocks/>
          </p:cNvSpPr>
          <p:nvPr/>
        </p:nvSpPr>
        <p:spPr bwMode="auto">
          <a:xfrm>
            <a:off x="452437" y="7895432"/>
            <a:ext cx="133350" cy="241300"/>
          </a:xfrm>
          <a:custGeom>
            <a:avLst/>
            <a:gdLst>
              <a:gd name="T0" fmla="*/ 100 w 139"/>
              <a:gd name="T1" fmla="*/ 2 h 245"/>
              <a:gd name="T2" fmla="*/ 100 w 139"/>
              <a:gd name="T3" fmla="*/ 2 h 245"/>
              <a:gd name="T4" fmla="*/ 59 w 139"/>
              <a:gd name="T5" fmla="*/ 7 h 245"/>
              <a:gd name="T6" fmla="*/ 26 w 139"/>
              <a:gd name="T7" fmla="*/ 57 h 245"/>
              <a:gd name="T8" fmla="*/ 52 w 139"/>
              <a:gd name="T9" fmla="*/ 142 h 245"/>
              <a:gd name="T10" fmla="*/ 58 w 139"/>
              <a:gd name="T11" fmla="*/ 150 h 245"/>
              <a:gd name="T12" fmla="*/ 76 w 139"/>
              <a:gd name="T13" fmla="*/ 199 h 245"/>
              <a:gd name="T14" fmla="*/ 41 w 139"/>
              <a:gd name="T15" fmla="*/ 225 h 245"/>
              <a:gd name="T16" fmla="*/ 17 w 139"/>
              <a:gd name="T17" fmla="*/ 205 h 245"/>
              <a:gd name="T18" fmla="*/ 14 w 139"/>
              <a:gd name="T19" fmla="*/ 184 h 245"/>
              <a:gd name="T20" fmla="*/ 12 w 139"/>
              <a:gd name="T21" fmla="*/ 178 h 245"/>
              <a:gd name="T22" fmla="*/ 8 w 139"/>
              <a:gd name="T23" fmla="*/ 187 h 245"/>
              <a:gd name="T24" fmla="*/ 0 w 139"/>
              <a:gd name="T25" fmla="*/ 223 h 245"/>
              <a:gd name="T26" fmla="*/ 3 w 139"/>
              <a:gd name="T27" fmla="*/ 228 h 245"/>
              <a:gd name="T28" fmla="*/ 35 w 139"/>
              <a:gd name="T29" fmla="*/ 239 h 245"/>
              <a:gd name="T30" fmla="*/ 102 w 139"/>
              <a:gd name="T31" fmla="*/ 191 h 245"/>
              <a:gd name="T32" fmla="*/ 79 w 139"/>
              <a:gd name="T33" fmla="*/ 112 h 245"/>
              <a:gd name="T34" fmla="*/ 70 w 139"/>
              <a:gd name="T35" fmla="*/ 99 h 245"/>
              <a:gd name="T36" fmla="*/ 55 w 139"/>
              <a:gd name="T37" fmla="*/ 45 h 245"/>
              <a:gd name="T38" fmla="*/ 94 w 139"/>
              <a:gd name="T39" fmla="*/ 16 h 245"/>
              <a:gd name="T40" fmla="*/ 124 w 139"/>
              <a:gd name="T41" fmla="*/ 54 h 245"/>
              <a:gd name="T42" fmla="*/ 123 w 139"/>
              <a:gd name="T43" fmla="*/ 70 h 245"/>
              <a:gd name="T44" fmla="*/ 124 w 139"/>
              <a:gd name="T45" fmla="*/ 75 h 245"/>
              <a:gd name="T46" fmla="*/ 129 w 139"/>
              <a:gd name="T47" fmla="*/ 68 h 245"/>
              <a:gd name="T48" fmla="*/ 138 w 139"/>
              <a:gd name="T49" fmla="*/ 28 h 245"/>
              <a:gd name="T50" fmla="*/ 135 w 139"/>
              <a:gd name="T51" fmla="*/ 17 h 245"/>
              <a:gd name="T52" fmla="*/ 100 w 139"/>
              <a:gd name="T53" fmla="*/ 2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245">
                <a:moveTo>
                  <a:pt x="100" y="2"/>
                </a:moveTo>
                <a:lnTo>
                  <a:pt x="100" y="2"/>
                </a:lnTo>
                <a:cubicBezTo>
                  <a:pt x="87" y="0"/>
                  <a:pt x="73" y="0"/>
                  <a:pt x="59" y="7"/>
                </a:cubicBezTo>
                <a:cubicBezTo>
                  <a:pt x="39" y="19"/>
                  <a:pt x="29" y="39"/>
                  <a:pt x="26" y="57"/>
                </a:cubicBezTo>
                <a:cubicBezTo>
                  <a:pt x="21" y="86"/>
                  <a:pt x="28" y="108"/>
                  <a:pt x="52" y="142"/>
                </a:cubicBezTo>
                <a:lnTo>
                  <a:pt x="58" y="150"/>
                </a:lnTo>
                <a:cubicBezTo>
                  <a:pt x="75" y="173"/>
                  <a:pt x="78" y="185"/>
                  <a:pt x="76" y="199"/>
                </a:cubicBezTo>
                <a:cubicBezTo>
                  <a:pt x="72" y="217"/>
                  <a:pt x="59" y="229"/>
                  <a:pt x="41" y="225"/>
                </a:cubicBezTo>
                <a:cubicBezTo>
                  <a:pt x="25" y="222"/>
                  <a:pt x="19" y="212"/>
                  <a:pt x="17" y="205"/>
                </a:cubicBezTo>
                <a:cubicBezTo>
                  <a:pt x="13" y="196"/>
                  <a:pt x="13" y="187"/>
                  <a:pt x="14" y="184"/>
                </a:cubicBezTo>
                <a:cubicBezTo>
                  <a:pt x="15" y="180"/>
                  <a:pt x="14" y="178"/>
                  <a:pt x="12" y="178"/>
                </a:cubicBezTo>
                <a:cubicBezTo>
                  <a:pt x="10" y="178"/>
                  <a:pt x="9" y="180"/>
                  <a:pt x="8" y="187"/>
                </a:cubicBezTo>
                <a:cubicBezTo>
                  <a:pt x="4" y="211"/>
                  <a:pt x="1" y="219"/>
                  <a:pt x="0" y="223"/>
                </a:cubicBezTo>
                <a:cubicBezTo>
                  <a:pt x="0" y="225"/>
                  <a:pt x="1" y="227"/>
                  <a:pt x="3" y="228"/>
                </a:cubicBezTo>
                <a:cubicBezTo>
                  <a:pt x="9" y="231"/>
                  <a:pt x="19" y="236"/>
                  <a:pt x="35" y="239"/>
                </a:cubicBezTo>
                <a:cubicBezTo>
                  <a:pt x="69" y="245"/>
                  <a:pt x="96" y="225"/>
                  <a:pt x="102" y="191"/>
                </a:cubicBezTo>
                <a:cubicBezTo>
                  <a:pt x="107" y="166"/>
                  <a:pt x="101" y="143"/>
                  <a:pt x="79" y="112"/>
                </a:cubicBezTo>
                <a:lnTo>
                  <a:pt x="70" y="99"/>
                </a:lnTo>
                <a:cubicBezTo>
                  <a:pt x="53" y="75"/>
                  <a:pt x="52" y="60"/>
                  <a:pt x="55" y="45"/>
                </a:cubicBezTo>
                <a:cubicBezTo>
                  <a:pt x="58" y="29"/>
                  <a:pt x="72" y="12"/>
                  <a:pt x="94" y="16"/>
                </a:cubicBezTo>
                <a:cubicBezTo>
                  <a:pt x="109" y="19"/>
                  <a:pt x="122" y="30"/>
                  <a:pt x="124" y="54"/>
                </a:cubicBezTo>
                <a:cubicBezTo>
                  <a:pt x="124" y="59"/>
                  <a:pt x="124" y="66"/>
                  <a:pt x="123" y="70"/>
                </a:cubicBezTo>
                <a:cubicBezTo>
                  <a:pt x="123" y="72"/>
                  <a:pt x="122" y="75"/>
                  <a:pt x="124" y="75"/>
                </a:cubicBezTo>
                <a:cubicBezTo>
                  <a:pt x="126" y="76"/>
                  <a:pt x="128" y="72"/>
                  <a:pt x="129" y="68"/>
                </a:cubicBezTo>
                <a:cubicBezTo>
                  <a:pt x="130" y="63"/>
                  <a:pt x="134" y="45"/>
                  <a:pt x="138" y="28"/>
                </a:cubicBezTo>
                <a:cubicBezTo>
                  <a:pt x="139" y="21"/>
                  <a:pt x="138" y="19"/>
                  <a:pt x="135" y="17"/>
                </a:cubicBezTo>
                <a:cubicBezTo>
                  <a:pt x="125" y="9"/>
                  <a:pt x="115" y="5"/>
                  <a:pt x="100" y="2"/>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7" name="Freeform 118">
            <a:extLst>
              <a:ext uri="{FF2B5EF4-FFF2-40B4-BE49-F238E27FC236}">
                <a16:creationId xmlns:a16="http://schemas.microsoft.com/office/drawing/2014/main" id="{3A56D692-5B78-42AE-A221-E82610C32C97}"/>
              </a:ext>
            </a:extLst>
          </p:cNvPr>
          <p:cNvSpPr>
            <a:spLocks/>
          </p:cNvSpPr>
          <p:nvPr/>
        </p:nvSpPr>
        <p:spPr bwMode="auto">
          <a:xfrm>
            <a:off x="344487" y="7855744"/>
            <a:ext cx="133350" cy="244475"/>
          </a:xfrm>
          <a:custGeom>
            <a:avLst/>
            <a:gdLst>
              <a:gd name="T0" fmla="*/ 93 w 140"/>
              <a:gd name="T1" fmla="*/ 103 h 248"/>
              <a:gd name="T2" fmla="*/ 93 w 140"/>
              <a:gd name="T3" fmla="*/ 103 h 248"/>
              <a:gd name="T4" fmla="*/ 114 w 140"/>
              <a:gd name="T5" fmla="*/ 38 h 248"/>
              <a:gd name="T6" fmla="*/ 126 w 140"/>
              <a:gd name="T7" fmla="*/ 25 h 248"/>
              <a:gd name="T8" fmla="*/ 135 w 140"/>
              <a:gd name="T9" fmla="*/ 27 h 248"/>
              <a:gd name="T10" fmla="*/ 139 w 140"/>
              <a:gd name="T11" fmla="*/ 26 h 248"/>
              <a:gd name="T12" fmla="*/ 135 w 140"/>
              <a:gd name="T13" fmla="*/ 21 h 248"/>
              <a:gd name="T14" fmla="*/ 105 w 140"/>
              <a:gd name="T15" fmla="*/ 13 h 248"/>
              <a:gd name="T16" fmla="*/ 68 w 140"/>
              <a:gd name="T17" fmla="*/ 0 h 248"/>
              <a:gd name="T18" fmla="*/ 63 w 140"/>
              <a:gd name="T19" fmla="*/ 2 h 248"/>
              <a:gd name="T20" fmla="*/ 66 w 140"/>
              <a:gd name="T21" fmla="*/ 5 h 248"/>
              <a:gd name="T22" fmla="*/ 77 w 140"/>
              <a:gd name="T23" fmla="*/ 10 h 248"/>
              <a:gd name="T24" fmla="*/ 82 w 140"/>
              <a:gd name="T25" fmla="*/ 28 h 248"/>
              <a:gd name="T26" fmla="*/ 63 w 140"/>
              <a:gd name="T27" fmla="*/ 94 h 248"/>
              <a:gd name="T28" fmla="*/ 47 w 140"/>
              <a:gd name="T29" fmla="*/ 146 h 248"/>
              <a:gd name="T30" fmla="*/ 27 w 140"/>
              <a:gd name="T31" fmla="*/ 209 h 248"/>
              <a:gd name="T32" fmla="*/ 12 w 140"/>
              <a:gd name="T33" fmla="*/ 223 h 248"/>
              <a:gd name="T34" fmla="*/ 5 w 140"/>
              <a:gd name="T35" fmla="*/ 222 h 248"/>
              <a:gd name="T36" fmla="*/ 0 w 140"/>
              <a:gd name="T37" fmla="*/ 224 h 248"/>
              <a:gd name="T38" fmla="*/ 5 w 140"/>
              <a:gd name="T39" fmla="*/ 228 h 248"/>
              <a:gd name="T40" fmla="*/ 34 w 140"/>
              <a:gd name="T41" fmla="*/ 236 h 248"/>
              <a:gd name="T42" fmla="*/ 65 w 140"/>
              <a:gd name="T43" fmla="*/ 246 h 248"/>
              <a:gd name="T44" fmla="*/ 71 w 140"/>
              <a:gd name="T45" fmla="*/ 246 h 248"/>
              <a:gd name="T46" fmla="*/ 68 w 140"/>
              <a:gd name="T47" fmla="*/ 242 h 248"/>
              <a:gd name="T48" fmla="*/ 60 w 140"/>
              <a:gd name="T49" fmla="*/ 238 h 248"/>
              <a:gd name="T50" fmla="*/ 57 w 140"/>
              <a:gd name="T51" fmla="*/ 219 h 248"/>
              <a:gd name="T52" fmla="*/ 76 w 140"/>
              <a:gd name="T53" fmla="*/ 155 h 248"/>
              <a:gd name="T54" fmla="*/ 93 w 140"/>
              <a:gd name="T55" fmla="*/ 1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0" h="248">
                <a:moveTo>
                  <a:pt x="93" y="103"/>
                </a:moveTo>
                <a:lnTo>
                  <a:pt x="93" y="103"/>
                </a:lnTo>
                <a:cubicBezTo>
                  <a:pt x="102" y="74"/>
                  <a:pt x="109" y="50"/>
                  <a:pt x="114" y="38"/>
                </a:cubicBezTo>
                <a:cubicBezTo>
                  <a:pt x="117" y="30"/>
                  <a:pt x="120" y="25"/>
                  <a:pt x="126" y="25"/>
                </a:cubicBezTo>
                <a:cubicBezTo>
                  <a:pt x="128" y="26"/>
                  <a:pt x="131" y="26"/>
                  <a:pt x="135" y="27"/>
                </a:cubicBezTo>
                <a:cubicBezTo>
                  <a:pt x="137" y="28"/>
                  <a:pt x="139" y="27"/>
                  <a:pt x="139" y="26"/>
                </a:cubicBezTo>
                <a:cubicBezTo>
                  <a:pt x="140" y="24"/>
                  <a:pt x="138" y="22"/>
                  <a:pt x="135" y="21"/>
                </a:cubicBezTo>
                <a:cubicBezTo>
                  <a:pt x="126" y="18"/>
                  <a:pt x="110" y="15"/>
                  <a:pt x="105" y="13"/>
                </a:cubicBezTo>
                <a:cubicBezTo>
                  <a:pt x="99" y="11"/>
                  <a:pt x="84" y="5"/>
                  <a:pt x="68" y="0"/>
                </a:cubicBezTo>
                <a:cubicBezTo>
                  <a:pt x="65" y="0"/>
                  <a:pt x="63" y="0"/>
                  <a:pt x="63" y="2"/>
                </a:cubicBezTo>
                <a:cubicBezTo>
                  <a:pt x="62" y="3"/>
                  <a:pt x="63" y="5"/>
                  <a:pt x="66" y="5"/>
                </a:cubicBezTo>
                <a:cubicBezTo>
                  <a:pt x="69" y="7"/>
                  <a:pt x="74" y="9"/>
                  <a:pt x="77" y="10"/>
                </a:cubicBezTo>
                <a:cubicBezTo>
                  <a:pt x="84" y="14"/>
                  <a:pt x="84" y="20"/>
                  <a:pt x="82" y="28"/>
                </a:cubicBezTo>
                <a:cubicBezTo>
                  <a:pt x="79" y="41"/>
                  <a:pt x="72" y="65"/>
                  <a:pt x="63" y="94"/>
                </a:cubicBezTo>
                <a:lnTo>
                  <a:pt x="47" y="146"/>
                </a:lnTo>
                <a:cubicBezTo>
                  <a:pt x="33" y="191"/>
                  <a:pt x="30" y="200"/>
                  <a:pt x="27" y="209"/>
                </a:cubicBezTo>
                <a:cubicBezTo>
                  <a:pt x="23" y="219"/>
                  <a:pt x="19" y="224"/>
                  <a:pt x="12" y="223"/>
                </a:cubicBezTo>
                <a:cubicBezTo>
                  <a:pt x="9" y="223"/>
                  <a:pt x="7" y="223"/>
                  <a:pt x="5" y="222"/>
                </a:cubicBezTo>
                <a:cubicBezTo>
                  <a:pt x="3" y="221"/>
                  <a:pt x="1" y="221"/>
                  <a:pt x="0" y="224"/>
                </a:cubicBezTo>
                <a:cubicBezTo>
                  <a:pt x="0" y="226"/>
                  <a:pt x="1" y="227"/>
                  <a:pt x="5" y="228"/>
                </a:cubicBezTo>
                <a:cubicBezTo>
                  <a:pt x="14" y="231"/>
                  <a:pt x="28" y="234"/>
                  <a:pt x="34" y="236"/>
                </a:cubicBezTo>
                <a:cubicBezTo>
                  <a:pt x="41" y="238"/>
                  <a:pt x="56" y="244"/>
                  <a:pt x="65" y="246"/>
                </a:cubicBezTo>
                <a:cubicBezTo>
                  <a:pt x="68" y="248"/>
                  <a:pt x="71" y="248"/>
                  <a:pt x="71" y="246"/>
                </a:cubicBezTo>
                <a:cubicBezTo>
                  <a:pt x="72" y="243"/>
                  <a:pt x="71" y="242"/>
                  <a:pt x="68" y="242"/>
                </a:cubicBezTo>
                <a:cubicBezTo>
                  <a:pt x="65" y="241"/>
                  <a:pt x="62" y="240"/>
                  <a:pt x="60" y="238"/>
                </a:cubicBezTo>
                <a:cubicBezTo>
                  <a:pt x="55" y="235"/>
                  <a:pt x="54" y="229"/>
                  <a:pt x="57" y="219"/>
                </a:cubicBezTo>
                <a:cubicBezTo>
                  <a:pt x="60" y="209"/>
                  <a:pt x="62" y="201"/>
                  <a:pt x="76" y="155"/>
                </a:cubicBezTo>
                <a:lnTo>
                  <a:pt x="93" y="103"/>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8" name="Freeform 119">
            <a:extLst>
              <a:ext uri="{FF2B5EF4-FFF2-40B4-BE49-F238E27FC236}">
                <a16:creationId xmlns:a16="http://schemas.microsoft.com/office/drawing/2014/main" id="{059B97E0-469B-484A-83A1-D7E356E58F33}"/>
              </a:ext>
            </a:extLst>
          </p:cNvPr>
          <p:cNvSpPr>
            <a:spLocks/>
          </p:cNvSpPr>
          <p:nvPr/>
        </p:nvSpPr>
        <p:spPr bwMode="auto">
          <a:xfrm>
            <a:off x="153987" y="7801769"/>
            <a:ext cx="195263" cy="265113"/>
          </a:xfrm>
          <a:custGeom>
            <a:avLst/>
            <a:gdLst>
              <a:gd name="T0" fmla="*/ 149 w 206"/>
              <a:gd name="T1" fmla="*/ 106 h 269"/>
              <a:gd name="T2" fmla="*/ 149 w 206"/>
              <a:gd name="T3" fmla="*/ 106 h 269"/>
              <a:gd name="T4" fmla="*/ 178 w 206"/>
              <a:gd name="T5" fmla="*/ 46 h 269"/>
              <a:gd name="T6" fmla="*/ 191 w 206"/>
              <a:gd name="T7" fmla="*/ 33 h 269"/>
              <a:gd name="T8" fmla="*/ 200 w 206"/>
              <a:gd name="T9" fmla="*/ 35 h 269"/>
              <a:gd name="T10" fmla="*/ 205 w 206"/>
              <a:gd name="T11" fmla="*/ 35 h 269"/>
              <a:gd name="T12" fmla="*/ 201 w 206"/>
              <a:gd name="T13" fmla="*/ 30 h 269"/>
              <a:gd name="T14" fmla="*/ 172 w 206"/>
              <a:gd name="T15" fmla="*/ 18 h 269"/>
              <a:gd name="T16" fmla="*/ 137 w 206"/>
              <a:gd name="T17" fmla="*/ 1 h 269"/>
              <a:gd name="T18" fmla="*/ 131 w 206"/>
              <a:gd name="T19" fmla="*/ 2 h 269"/>
              <a:gd name="T20" fmla="*/ 134 w 206"/>
              <a:gd name="T21" fmla="*/ 6 h 269"/>
              <a:gd name="T22" fmla="*/ 145 w 206"/>
              <a:gd name="T23" fmla="*/ 12 h 269"/>
              <a:gd name="T24" fmla="*/ 147 w 206"/>
              <a:gd name="T25" fmla="*/ 31 h 269"/>
              <a:gd name="T26" fmla="*/ 121 w 206"/>
              <a:gd name="T27" fmla="*/ 93 h 269"/>
              <a:gd name="T28" fmla="*/ 69 w 206"/>
              <a:gd name="T29" fmla="*/ 210 h 269"/>
              <a:gd name="T30" fmla="*/ 40 w 206"/>
              <a:gd name="T31" fmla="*/ 196 h 269"/>
              <a:gd name="T32" fmla="*/ 21 w 206"/>
              <a:gd name="T33" fmla="*/ 168 h 269"/>
              <a:gd name="T34" fmla="*/ 22 w 206"/>
              <a:gd name="T35" fmla="*/ 165 h 269"/>
              <a:gd name="T36" fmla="*/ 22 w 206"/>
              <a:gd name="T37" fmla="*/ 158 h 269"/>
              <a:gd name="T38" fmla="*/ 18 w 206"/>
              <a:gd name="T39" fmla="*/ 162 h 269"/>
              <a:gd name="T40" fmla="*/ 2 w 206"/>
              <a:gd name="T41" fmla="*/ 194 h 269"/>
              <a:gd name="T42" fmla="*/ 1 w 206"/>
              <a:gd name="T43" fmla="*/ 201 h 269"/>
              <a:gd name="T44" fmla="*/ 24 w 206"/>
              <a:gd name="T45" fmla="*/ 208 h 269"/>
              <a:gd name="T46" fmla="*/ 115 w 206"/>
              <a:gd name="T47" fmla="*/ 249 h 269"/>
              <a:gd name="T48" fmla="*/ 137 w 206"/>
              <a:gd name="T49" fmla="*/ 260 h 269"/>
              <a:gd name="T50" fmla="*/ 145 w 206"/>
              <a:gd name="T51" fmla="*/ 268 h 269"/>
              <a:gd name="T52" fmla="*/ 150 w 206"/>
              <a:gd name="T53" fmla="*/ 264 h 269"/>
              <a:gd name="T54" fmla="*/ 170 w 206"/>
              <a:gd name="T55" fmla="*/ 233 h 269"/>
              <a:gd name="T56" fmla="*/ 170 w 206"/>
              <a:gd name="T57" fmla="*/ 228 h 269"/>
              <a:gd name="T58" fmla="*/ 166 w 206"/>
              <a:gd name="T59" fmla="*/ 230 h 269"/>
              <a:gd name="T60" fmla="*/ 157 w 206"/>
              <a:gd name="T61" fmla="*/ 238 h 269"/>
              <a:gd name="T62" fmla="*/ 132 w 206"/>
              <a:gd name="T63" fmla="*/ 237 h 269"/>
              <a:gd name="T64" fmla="*/ 97 w 206"/>
              <a:gd name="T65" fmla="*/ 222 h 269"/>
              <a:gd name="T66" fmla="*/ 149 w 206"/>
              <a:gd name="T67" fmla="*/ 10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6" h="269">
                <a:moveTo>
                  <a:pt x="149" y="106"/>
                </a:moveTo>
                <a:lnTo>
                  <a:pt x="149" y="106"/>
                </a:lnTo>
                <a:cubicBezTo>
                  <a:pt x="161" y="79"/>
                  <a:pt x="171" y="57"/>
                  <a:pt x="178" y="46"/>
                </a:cubicBezTo>
                <a:cubicBezTo>
                  <a:pt x="182" y="38"/>
                  <a:pt x="186" y="32"/>
                  <a:pt x="191" y="33"/>
                </a:cubicBezTo>
                <a:cubicBezTo>
                  <a:pt x="194" y="33"/>
                  <a:pt x="197" y="34"/>
                  <a:pt x="200" y="35"/>
                </a:cubicBezTo>
                <a:cubicBezTo>
                  <a:pt x="203" y="37"/>
                  <a:pt x="204" y="36"/>
                  <a:pt x="205" y="35"/>
                </a:cubicBezTo>
                <a:cubicBezTo>
                  <a:pt x="206" y="33"/>
                  <a:pt x="204" y="31"/>
                  <a:pt x="201" y="30"/>
                </a:cubicBezTo>
                <a:cubicBezTo>
                  <a:pt x="192" y="26"/>
                  <a:pt x="178" y="20"/>
                  <a:pt x="172" y="18"/>
                </a:cubicBezTo>
                <a:cubicBezTo>
                  <a:pt x="166" y="15"/>
                  <a:pt x="152" y="8"/>
                  <a:pt x="137" y="1"/>
                </a:cubicBezTo>
                <a:cubicBezTo>
                  <a:pt x="134" y="0"/>
                  <a:pt x="132" y="0"/>
                  <a:pt x="131" y="2"/>
                </a:cubicBezTo>
                <a:cubicBezTo>
                  <a:pt x="131" y="3"/>
                  <a:pt x="131" y="5"/>
                  <a:pt x="134" y="6"/>
                </a:cubicBezTo>
                <a:cubicBezTo>
                  <a:pt x="137" y="7"/>
                  <a:pt x="142" y="10"/>
                  <a:pt x="145" y="12"/>
                </a:cubicBezTo>
                <a:cubicBezTo>
                  <a:pt x="151" y="16"/>
                  <a:pt x="150" y="23"/>
                  <a:pt x="147" y="31"/>
                </a:cubicBezTo>
                <a:cubicBezTo>
                  <a:pt x="143" y="44"/>
                  <a:pt x="133" y="67"/>
                  <a:pt x="121" y="93"/>
                </a:cubicBezTo>
                <a:lnTo>
                  <a:pt x="69" y="210"/>
                </a:lnTo>
                <a:lnTo>
                  <a:pt x="40" y="196"/>
                </a:lnTo>
                <a:cubicBezTo>
                  <a:pt x="20" y="186"/>
                  <a:pt x="18" y="176"/>
                  <a:pt x="21" y="168"/>
                </a:cubicBezTo>
                <a:lnTo>
                  <a:pt x="22" y="165"/>
                </a:lnTo>
                <a:cubicBezTo>
                  <a:pt x="23" y="160"/>
                  <a:pt x="24" y="159"/>
                  <a:pt x="22" y="158"/>
                </a:cubicBezTo>
                <a:cubicBezTo>
                  <a:pt x="20" y="157"/>
                  <a:pt x="19" y="159"/>
                  <a:pt x="18" y="162"/>
                </a:cubicBezTo>
                <a:cubicBezTo>
                  <a:pt x="14" y="169"/>
                  <a:pt x="5" y="188"/>
                  <a:pt x="2" y="194"/>
                </a:cubicBezTo>
                <a:cubicBezTo>
                  <a:pt x="0" y="199"/>
                  <a:pt x="0" y="200"/>
                  <a:pt x="1" y="201"/>
                </a:cubicBezTo>
                <a:cubicBezTo>
                  <a:pt x="3" y="202"/>
                  <a:pt x="10" y="202"/>
                  <a:pt x="24" y="208"/>
                </a:cubicBezTo>
                <a:lnTo>
                  <a:pt x="115" y="249"/>
                </a:lnTo>
                <a:cubicBezTo>
                  <a:pt x="122" y="252"/>
                  <a:pt x="131" y="256"/>
                  <a:pt x="137" y="260"/>
                </a:cubicBezTo>
                <a:cubicBezTo>
                  <a:pt x="142" y="263"/>
                  <a:pt x="143" y="267"/>
                  <a:pt x="145" y="268"/>
                </a:cubicBezTo>
                <a:cubicBezTo>
                  <a:pt x="147" y="269"/>
                  <a:pt x="148" y="267"/>
                  <a:pt x="150" y="264"/>
                </a:cubicBezTo>
                <a:cubicBezTo>
                  <a:pt x="152" y="262"/>
                  <a:pt x="168" y="238"/>
                  <a:pt x="170" y="233"/>
                </a:cubicBezTo>
                <a:cubicBezTo>
                  <a:pt x="171" y="230"/>
                  <a:pt x="171" y="228"/>
                  <a:pt x="170" y="228"/>
                </a:cubicBezTo>
                <a:cubicBezTo>
                  <a:pt x="168" y="227"/>
                  <a:pt x="167" y="228"/>
                  <a:pt x="166" y="230"/>
                </a:cubicBezTo>
                <a:cubicBezTo>
                  <a:pt x="164" y="232"/>
                  <a:pt x="162" y="235"/>
                  <a:pt x="157" y="238"/>
                </a:cubicBezTo>
                <a:cubicBezTo>
                  <a:pt x="151" y="243"/>
                  <a:pt x="145" y="242"/>
                  <a:pt x="132" y="237"/>
                </a:cubicBezTo>
                <a:lnTo>
                  <a:pt x="97" y="222"/>
                </a:lnTo>
                <a:lnTo>
                  <a:pt x="149" y="106"/>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9" name="Freeform 120">
            <a:extLst>
              <a:ext uri="{FF2B5EF4-FFF2-40B4-BE49-F238E27FC236}">
                <a16:creationId xmlns:a16="http://schemas.microsoft.com/office/drawing/2014/main" id="{DDB03049-91E0-4FD0-B6F3-051BDB8B9587}"/>
              </a:ext>
            </a:extLst>
          </p:cNvPr>
          <p:cNvSpPr>
            <a:spLocks noEditPoints="1"/>
          </p:cNvSpPr>
          <p:nvPr/>
        </p:nvSpPr>
        <p:spPr bwMode="auto">
          <a:xfrm>
            <a:off x="22225" y="7665244"/>
            <a:ext cx="212725" cy="255588"/>
          </a:xfrm>
          <a:custGeom>
            <a:avLst/>
            <a:gdLst>
              <a:gd name="T0" fmla="*/ 76 w 223"/>
              <a:gd name="T1" fmla="*/ 113 h 259"/>
              <a:gd name="T2" fmla="*/ 76 w 223"/>
              <a:gd name="T3" fmla="*/ 113 h 259"/>
              <a:gd name="T4" fmla="*/ 75 w 223"/>
              <a:gd name="T5" fmla="*/ 110 h 259"/>
              <a:gd name="T6" fmla="*/ 97 w 223"/>
              <a:gd name="T7" fmla="*/ 45 h 259"/>
              <a:gd name="T8" fmla="*/ 103 w 223"/>
              <a:gd name="T9" fmla="*/ 40 h 259"/>
              <a:gd name="T10" fmla="*/ 107 w 223"/>
              <a:gd name="T11" fmla="*/ 40 h 259"/>
              <a:gd name="T12" fmla="*/ 103 w 223"/>
              <a:gd name="T13" fmla="*/ 33 h 259"/>
              <a:gd name="T14" fmla="*/ 64 w 223"/>
              <a:gd name="T15" fmla="*/ 6 h 259"/>
              <a:gd name="T16" fmla="*/ 53 w 223"/>
              <a:gd name="T17" fmla="*/ 2 h 259"/>
              <a:gd name="T18" fmla="*/ 54 w 223"/>
              <a:gd name="T19" fmla="*/ 6 h 259"/>
              <a:gd name="T20" fmla="*/ 62 w 223"/>
              <a:gd name="T21" fmla="*/ 13 h 259"/>
              <a:gd name="T22" fmla="*/ 61 w 223"/>
              <a:gd name="T23" fmla="*/ 53 h 259"/>
              <a:gd name="T24" fmla="*/ 2 w 223"/>
              <a:gd name="T25" fmla="*/ 246 h 259"/>
              <a:gd name="T26" fmla="*/ 2 w 223"/>
              <a:gd name="T27" fmla="*/ 258 h 259"/>
              <a:gd name="T28" fmla="*/ 14 w 223"/>
              <a:gd name="T29" fmla="*/ 251 h 259"/>
              <a:gd name="T30" fmla="*/ 177 w 223"/>
              <a:gd name="T31" fmla="*/ 127 h 259"/>
              <a:gd name="T32" fmla="*/ 211 w 223"/>
              <a:gd name="T33" fmla="*/ 116 h 259"/>
              <a:gd name="T34" fmla="*/ 218 w 223"/>
              <a:gd name="T35" fmla="*/ 120 h 259"/>
              <a:gd name="T36" fmla="*/ 222 w 223"/>
              <a:gd name="T37" fmla="*/ 120 h 259"/>
              <a:gd name="T38" fmla="*/ 219 w 223"/>
              <a:gd name="T39" fmla="*/ 114 h 259"/>
              <a:gd name="T40" fmla="*/ 195 w 223"/>
              <a:gd name="T41" fmla="*/ 98 h 259"/>
              <a:gd name="T42" fmla="*/ 174 w 223"/>
              <a:gd name="T43" fmla="*/ 82 h 259"/>
              <a:gd name="T44" fmla="*/ 168 w 223"/>
              <a:gd name="T45" fmla="*/ 82 h 259"/>
              <a:gd name="T46" fmla="*/ 170 w 223"/>
              <a:gd name="T47" fmla="*/ 86 h 259"/>
              <a:gd name="T48" fmla="*/ 173 w 223"/>
              <a:gd name="T49" fmla="*/ 89 h 259"/>
              <a:gd name="T50" fmla="*/ 176 w 223"/>
              <a:gd name="T51" fmla="*/ 102 h 259"/>
              <a:gd name="T52" fmla="*/ 162 w 223"/>
              <a:gd name="T53" fmla="*/ 116 h 259"/>
              <a:gd name="T54" fmla="*/ 125 w 223"/>
              <a:gd name="T55" fmla="*/ 145 h 259"/>
              <a:gd name="T56" fmla="*/ 122 w 223"/>
              <a:gd name="T57" fmla="*/ 145 h 259"/>
              <a:gd name="T58" fmla="*/ 76 w 223"/>
              <a:gd name="T59" fmla="*/ 113 h 259"/>
              <a:gd name="T60" fmla="*/ 109 w 223"/>
              <a:gd name="T61" fmla="*/ 155 h 259"/>
              <a:gd name="T62" fmla="*/ 109 w 223"/>
              <a:gd name="T63" fmla="*/ 155 h 259"/>
              <a:gd name="T64" fmla="*/ 108 w 223"/>
              <a:gd name="T65" fmla="*/ 158 h 259"/>
              <a:gd name="T66" fmla="*/ 45 w 223"/>
              <a:gd name="T67" fmla="*/ 207 h 259"/>
              <a:gd name="T68" fmla="*/ 43 w 223"/>
              <a:gd name="T69" fmla="*/ 209 h 259"/>
              <a:gd name="T70" fmla="*/ 43 w 223"/>
              <a:gd name="T71" fmla="*/ 206 h 259"/>
              <a:gd name="T72" fmla="*/ 69 w 223"/>
              <a:gd name="T73" fmla="*/ 130 h 259"/>
              <a:gd name="T74" fmla="*/ 71 w 223"/>
              <a:gd name="T75" fmla="*/ 129 h 259"/>
              <a:gd name="T76" fmla="*/ 109 w 223"/>
              <a:gd name="T77" fmla="*/ 15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3" h="259">
                <a:moveTo>
                  <a:pt x="76" y="113"/>
                </a:moveTo>
                <a:lnTo>
                  <a:pt x="76" y="113"/>
                </a:lnTo>
                <a:cubicBezTo>
                  <a:pt x="75" y="113"/>
                  <a:pt x="75" y="112"/>
                  <a:pt x="75" y="110"/>
                </a:cubicBezTo>
                <a:lnTo>
                  <a:pt x="97" y="45"/>
                </a:lnTo>
                <a:cubicBezTo>
                  <a:pt x="98" y="41"/>
                  <a:pt x="101" y="39"/>
                  <a:pt x="103" y="40"/>
                </a:cubicBezTo>
                <a:cubicBezTo>
                  <a:pt x="105" y="41"/>
                  <a:pt x="106" y="41"/>
                  <a:pt x="107" y="40"/>
                </a:cubicBezTo>
                <a:cubicBezTo>
                  <a:pt x="109" y="38"/>
                  <a:pt x="106" y="36"/>
                  <a:pt x="103" y="33"/>
                </a:cubicBezTo>
                <a:cubicBezTo>
                  <a:pt x="87" y="21"/>
                  <a:pt x="72" y="11"/>
                  <a:pt x="64" y="6"/>
                </a:cubicBezTo>
                <a:cubicBezTo>
                  <a:pt x="57" y="0"/>
                  <a:pt x="55" y="0"/>
                  <a:pt x="53" y="2"/>
                </a:cubicBezTo>
                <a:cubicBezTo>
                  <a:pt x="52" y="3"/>
                  <a:pt x="53" y="4"/>
                  <a:pt x="54" y="6"/>
                </a:cubicBezTo>
                <a:cubicBezTo>
                  <a:pt x="57" y="7"/>
                  <a:pt x="60" y="10"/>
                  <a:pt x="62" y="13"/>
                </a:cubicBezTo>
                <a:cubicBezTo>
                  <a:pt x="66" y="17"/>
                  <a:pt x="69" y="25"/>
                  <a:pt x="61" y="53"/>
                </a:cubicBezTo>
                <a:cubicBezTo>
                  <a:pt x="47" y="101"/>
                  <a:pt x="7" y="228"/>
                  <a:pt x="2" y="246"/>
                </a:cubicBezTo>
                <a:cubicBezTo>
                  <a:pt x="0" y="253"/>
                  <a:pt x="0" y="256"/>
                  <a:pt x="2" y="258"/>
                </a:cubicBezTo>
                <a:cubicBezTo>
                  <a:pt x="4" y="259"/>
                  <a:pt x="7" y="257"/>
                  <a:pt x="14" y="251"/>
                </a:cubicBezTo>
                <a:lnTo>
                  <a:pt x="177" y="127"/>
                </a:lnTo>
                <a:cubicBezTo>
                  <a:pt x="190" y="117"/>
                  <a:pt x="200" y="111"/>
                  <a:pt x="211" y="116"/>
                </a:cubicBezTo>
                <a:cubicBezTo>
                  <a:pt x="213" y="117"/>
                  <a:pt x="216" y="119"/>
                  <a:pt x="218" y="120"/>
                </a:cubicBezTo>
                <a:cubicBezTo>
                  <a:pt x="219" y="121"/>
                  <a:pt x="220" y="121"/>
                  <a:pt x="222" y="120"/>
                </a:cubicBezTo>
                <a:cubicBezTo>
                  <a:pt x="223" y="117"/>
                  <a:pt x="222" y="116"/>
                  <a:pt x="219" y="114"/>
                </a:cubicBezTo>
                <a:cubicBezTo>
                  <a:pt x="209" y="107"/>
                  <a:pt x="197" y="100"/>
                  <a:pt x="195" y="98"/>
                </a:cubicBezTo>
                <a:cubicBezTo>
                  <a:pt x="188" y="94"/>
                  <a:pt x="180" y="87"/>
                  <a:pt x="174" y="82"/>
                </a:cubicBezTo>
                <a:cubicBezTo>
                  <a:pt x="171" y="81"/>
                  <a:pt x="170" y="80"/>
                  <a:pt x="168" y="82"/>
                </a:cubicBezTo>
                <a:cubicBezTo>
                  <a:pt x="167" y="84"/>
                  <a:pt x="167" y="85"/>
                  <a:pt x="170" y="86"/>
                </a:cubicBezTo>
                <a:lnTo>
                  <a:pt x="173" y="89"/>
                </a:lnTo>
                <a:cubicBezTo>
                  <a:pt x="179" y="93"/>
                  <a:pt x="179" y="98"/>
                  <a:pt x="176" y="102"/>
                </a:cubicBezTo>
                <a:cubicBezTo>
                  <a:pt x="174" y="105"/>
                  <a:pt x="168" y="111"/>
                  <a:pt x="162" y="116"/>
                </a:cubicBezTo>
                <a:lnTo>
                  <a:pt x="125" y="145"/>
                </a:lnTo>
                <a:cubicBezTo>
                  <a:pt x="124" y="146"/>
                  <a:pt x="123" y="146"/>
                  <a:pt x="122" y="145"/>
                </a:cubicBezTo>
                <a:lnTo>
                  <a:pt x="76" y="113"/>
                </a:lnTo>
                <a:close/>
                <a:moveTo>
                  <a:pt x="109" y="155"/>
                </a:moveTo>
                <a:lnTo>
                  <a:pt x="109" y="155"/>
                </a:lnTo>
                <a:cubicBezTo>
                  <a:pt x="110" y="156"/>
                  <a:pt x="109" y="157"/>
                  <a:pt x="108" y="158"/>
                </a:cubicBezTo>
                <a:lnTo>
                  <a:pt x="45" y="207"/>
                </a:lnTo>
                <a:cubicBezTo>
                  <a:pt x="45" y="208"/>
                  <a:pt x="43" y="209"/>
                  <a:pt x="43" y="209"/>
                </a:cubicBezTo>
                <a:cubicBezTo>
                  <a:pt x="42" y="208"/>
                  <a:pt x="43" y="207"/>
                  <a:pt x="43" y="206"/>
                </a:cubicBezTo>
                <a:lnTo>
                  <a:pt x="69" y="130"/>
                </a:lnTo>
                <a:cubicBezTo>
                  <a:pt x="69" y="129"/>
                  <a:pt x="70" y="128"/>
                  <a:pt x="71" y="129"/>
                </a:cubicBezTo>
                <a:lnTo>
                  <a:pt x="109" y="155"/>
                </a:ln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0" name="Freeform 121">
            <a:extLst>
              <a:ext uri="{FF2B5EF4-FFF2-40B4-BE49-F238E27FC236}">
                <a16:creationId xmlns:a16="http://schemas.microsoft.com/office/drawing/2014/main" id="{64E5DDEC-D1DD-4E36-BAAB-487253697689}"/>
              </a:ext>
            </a:extLst>
          </p:cNvPr>
          <p:cNvSpPr>
            <a:spLocks/>
          </p:cNvSpPr>
          <p:nvPr/>
        </p:nvSpPr>
        <p:spPr bwMode="auto">
          <a:xfrm>
            <a:off x="-157163" y="7608094"/>
            <a:ext cx="217488" cy="201613"/>
          </a:xfrm>
          <a:custGeom>
            <a:avLst/>
            <a:gdLst>
              <a:gd name="T0" fmla="*/ 207 w 229"/>
              <a:gd name="T1" fmla="*/ 21 h 205"/>
              <a:gd name="T2" fmla="*/ 207 w 229"/>
              <a:gd name="T3" fmla="*/ 21 h 205"/>
              <a:gd name="T4" fmla="*/ 171 w 229"/>
              <a:gd name="T5" fmla="*/ 2 h 205"/>
              <a:gd name="T6" fmla="*/ 116 w 229"/>
              <a:gd name="T7" fmla="*/ 25 h 205"/>
              <a:gd name="T8" fmla="*/ 90 w 229"/>
              <a:gd name="T9" fmla="*/ 110 h 205"/>
              <a:gd name="T10" fmla="*/ 90 w 229"/>
              <a:gd name="T11" fmla="*/ 120 h 205"/>
              <a:gd name="T12" fmla="*/ 77 w 229"/>
              <a:gd name="T13" fmla="*/ 170 h 205"/>
              <a:gd name="T14" fmla="*/ 34 w 229"/>
              <a:gd name="T15" fmla="*/ 173 h 205"/>
              <a:gd name="T16" fmla="*/ 25 w 229"/>
              <a:gd name="T17" fmla="*/ 143 h 205"/>
              <a:gd name="T18" fmla="*/ 35 w 229"/>
              <a:gd name="T19" fmla="*/ 123 h 205"/>
              <a:gd name="T20" fmla="*/ 37 w 229"/>
              <a:gd name="T21" fmla="*/ 118 h 205"/>
              <a:gd name="T22" fmla="*/ 28 w 229"/>
              <a:gd name="T23" fmla="*/ 122 h 205"/>
              <a:gd name="T24" fmla="*/ 1 w 229"/>
              <a:gd name="T25" fmla="*/ 148 h 205"/>
              <a:gd name="T26" fmla="*/ 1 w 229"/>
              <a:gd name="T27" fmla="*/ 154 h 205"/>
              <a:gd name="T28" fmla="*/ 21 w 229"/>
              <a:gd name="T29" fmla="*/ 181 h 205"/>
              <a:gd name="T30" fmla="*/ 104 w 229"/>
              <a:gd name="T31" fmla="*/ 179 h 205"/>
              <a:gd name="T32" fmla="*/ 129 w 229"/>
              <a:gd name="T33" fmla="*/ 100 h 205"/>
              <a:gd name="T34" fmla="*/ 129 w 229"/>
              <a:gd name="T35" fmla="*/ 84 h 205"/>
              <a:gd name="T36" fmla="*/ 146 w 229"/>
              <a:gd name="T37" fmla="*/ 31 h 205"/>
              <a:gd name="T38" fmla="*/ 195 w 229"/>
              <a:gd name="T39" fmla="*/ 29 h 205"/>
              <a:gd name="T40" fmla="*/ 198 w 229"/>
              <a:gd name="T41" fmla="*/ 77 h 205"/>
              <a:gd name="T42" fmla="*/ 189 w 229"/>
              <a:gd name="T43" fmla="*/ 90 h 205"/>
              <a:gd name="T44" fmla="*/ 187 w 229"/>
              <a:gd name="T45" fmla="*/ 95 h 205"/>
              <a:gd name="T46" fmla="*/ 195 w 229"/>
              <a:gd name="T47" fmla="*/ 92 h 205"/>
              <a:gd name="T48" fmla="*/ 223 w 229"/>
              <a:gd name="T49" fmla="*/ 63 h 205"/>
              <a:gd name="T50" fmla="*/ 228 w 229"/>
              <a:gd name="T51" fmla="*/ 53 h 205"/>
              <a:gd name="T52" fmla="*/ 207 w 229"/>
              <a:gd name="T53" fmla="*/ 21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9" h="205">
                <a:moveTo>
                  <a:pt x="207" y="21"/>
                </a:moveTo>
                <a:lnTo>
                  <a:pt x="207" y="21"/>
                </a:lnTo>
                <a:cubicBezTo>
                  <a:pt x="198" y="12"/>
                  <a:pt x="187" y="4"/>
                  <a:pt x="171" y="2"/>
                </a:cubicBezTo>
                <a:cubicBezTo>
                  <a:pt x="148" y="0"/>
                  <a:pt x="129" y="12"/>
                  <a:pt x="116" y="25"/>
                </a:cubicBezTo>
                <a:cubicBezTo>
                  <a:pt x="95" y="46"/>
                  <a:pt x="88" y="69"/>
                  <a:pt x="90" y="110"/>
                </a:cubicBezTo>
                <a:lnTo>
                  <a:pt x="90" y="120"/>
                </a:lnTo>
                <a:cubicBezTo>
                  <a:pt x="91" y="148"/>
                  <a:pt x="87" y="160"/>
                  <a:pt x="77" y="170"/>
                </a:cubicBezTo>
                <a:cubicBezTo>
                  <a:pt x="64" y="184"/>
                  <a:pt x="47" y="186"/>
                  <a:pt x="34" y="173"/>
                </a:cubicBezTo>
                <a:cubicBezTo>
                  <a:pt x="22" y="161"/>
                  <a:pt x="23" y="149"/>
                  <a:pt x="25" y="143"/>
                </a:cubicBezTo>
                <a:cubicBezTo>
                  <a:pt x="27" y="133"/>
                  <a:pt x="33" y="125"/>
                  <a:pt x="35" y="123"/>
                </a:cubicBezTo>
                <a:cubicBezTo>
                  <a:pt x="37" y="121"/>
                  <a:pt x="38" y="119"/>
                  <a:pt x="37" y="118"/>
                </a:cubicBezTo>
                <a:cubicBezTo>
                  <a:pt x="35" y="116"/>
                  <a:pt x="33" y="117"/>
                  <a:pt x="28" y="122"/>
                </a:cubicBezTo>
                <a:cubicBezTo>
                  <a:pt x="11" y="140"/>
                  <a:pt x="4" y="145"/>
                  <a:pt x="1" y="148"/>
                </a:cubicBezTo>
                <a:cubicBezTo>
                  <a:pt x="0" y="150"/>
                  <a:pt x="0" y="151"/>
                  <a:pt x="1" y="154"/>
                </a:cubicBezTo>
                <a:cubicBezTo>
                  <a:pt x="4" y="160"/>
                  <a:pt x="10" y="169"/>
                  <a:pt x="21" y="181"/>
                </a:cubicBezTo>
                <a:cubicBezTo>
                  <a:pt x="46" y="205"/>
                  <a:pt x="80" y="203"/>
                  <a:pt x="104" y="179"/>
                </a:cubicBezTo>
                <a:cubicBezTo>
                  <a:pt x="121" y="161"/>
                  <a:pt x="130" y="139"/>
                  <a:pt x="129" y="100"/>
                </a:cubicBezTo>
                <a:lnTo>
                  <a:pt x="129" y="84"/>
                </a:lnTo>
                <a:cubicBezTo>
                  <a:pt x="128" y="55"/>
                  <a:pt x="136" y="42"/>
                  <a:pt x="146" y="31"/>
                </a:cubicBezTo>
                <a:cubicBezTo>
                  <a:pt x="158" y="20"/>
                  <a:pt x="179" y="14"/>
                  <a:pt x="195" y="29"/>
                </a:cubicBezTo>
                <a:cubicBezTo>
                  <a:pt x="205" y="40"/>
                  <a:pt x="210" y="57"/>
                  <a:pt x="198" y="77"/>
                </a:cubicBezTo>
                <a:cubicBezTo>
                  <a:pt x="196" y="82"/>
                  <a:pt x="192" y="87"/>
                  <a:pt x="189" y="90"/>
                </a:cubicBezTo>
                <a:cubicBezTo>
                  <a:pt x="187" y="92"/>
                  <a:pt x="185" y="94"/>
                  <a:pt x="187" y="95"/>
                </a:cubicBezTo>
                <a:cubicBezTo>
                  <a:pt x="189" y="97"/>
                  <a:pt x="191" y="95"/>
                  <a:pt x="195" y="92"/>
                </a:cubicBezTo>
                <a:cubicBezTo>
                  <a:pt x="198" y="88"/>
                  <a:pt x="211" y="76"/>
                  <a:pt x="223" y="63"/>
                </a:cubicBezTo>
                <a:cubicBezTo>
                  <a:pt x="228" y="59"/>
                  <a:pt x="229" y="57"/>
                  <a:pt x="228" y="53"/>
                </a:cubicBezTo>
                <a:cubicBezTo>
                  <a:pt x="224" y="41"/>
                  <a:pt x="218" y="31"/>
                  <a:pt x="207" y="21"/>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41" name="Freeform 125">
            <a:extLst>
              <a:ext uri="{FF2B5EF4-FFF2-40B4-BE49-F238E27FC236}">
                <a16:creationId xmlns:a16="http://schemas.microsoft.com/office/drawing/2014/main" id="{753D8BC4-05AD-49B4-9D83-42960F837228}"/>
              </a:ext>
            </a:extLst>
          </p:cNvPr>
          <p:cNvSpPr>
            <a:spLocks/>
          </p:cNvSpPr>
          <p:nvPr/>
        </p:nvSpPr>
        <p:spPr bwMode="auto">
          <a:xfrm>
            <a:off x="-179388" y="6072981"/>
            <a:ext cx="1811338" cy="1758950"/>
          </a:xfrm>
          <a:custGeom>
            <a:avLst/>
            <a:gdLst>
              <a:gd name="T0" fmla="*/ 496 w 1899"/>
              <a:gd name="T1" fmla="*/ 101 h 1786"/>
              <a:gd name="T2" fmla="*/ 496 w 1899"/>
              <a:gd name="T3" fmla="*/ 101 h 1786"/>
              <a:gd name="T4" fmla="*/ 0 w 1899"/>
              <a:gd name="T5" fmla="*/ 889 h 1786"/>
              <a:gd name="T6" fmla="*/ 949 w 1899"/>
              <a:gd name="T7" fmla="*/ 1786 h 1786"/>
              <a:gd name="T8" fmla="*/ 1899 w 1899"/>
              <a:gd name="T9" fmla="*/ 889 h 1786"/>
              <a:gd name="T10" fmla="*/ 1078 w 1899"/>
              <a:gd name="T11" fmla="*/ 0 h 1786"/>
            </a:gdLst>
            <a:ahLst/>
            <a:cxnLst>
              <a:cxn ang="0">
                <a:pos x="T0" y="T1"/>
              </a:cxn>
              <a:cxn ang="0">
                <a:pos x="T2" y="T3"/>
              </a:cxn>
              <a:cxn ang="0">
                <a:pos x="T4" y="T5"/>
              </a:cxn>
              <a:cxn ang="0">
                <a:pos x="T6" y="T7"/>
              </a:cxn>
              <a:cxn ang="0">
                <a:pos x="T8" y="T9"/>
              </a:cxn>
              <a:cxn ang="0">
                <a:pos x="T10" y="T11"/>
              </a:cxn>
            </a:cxnLst>
            <a:rect l="0" t="0" r="r" b="b"/>
            <a:pathLst>
              <a:path w="1899" h="1786">
                <a:moveTo>
                  <a:pt x="496" y="101"/>
                </a:moveTo>
                <a:lnTo>
                  <a:pt x="496" y="101"/>
                </a:lnTo>
                <a:cubicBezTo>
                  <a:pt x="201" y="253"/>
                  <a:pt x="0" y="549"/>
                  <a:pt x="0" y="889"/>
                </a:cubicBezTo>
                <a:cubicBezTo>
                  <a:pt x="0" y="1385"/>
                  <a:pt x="425" y="1786"/>
                  <a:pt x="949" y="1786"/>
                </a:cubicBezTo>
                <a:cubicBezTo>
                  <a:pt x="1474" y="1786"/>
                  <a:pt x="1899" y="1385"/>
                  <a:pt x="1899" y="889"/>
                </a:cubicBezTo>
                <a:cubicBezTo>
                  <a:pt x="1899" y="435"/>
                  <a:pt x="1542" y="60"/>
                  <a:pt x="1078" y="0"/>
                </a:cubicBezTo>
              </a:path>
            </a:pathLst>
          </a:custGeom>
          <a:noFill/>
          <a:ln w="12700"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sp>
        <p:nvSpPr>
          <p:cNvPr id="42" name="Freeform 128">
            <a:extLst>
              <a:ext uri="{FF2B5EF4-FFF2-40B4-BE49-F238E27FC236}">
                <a16:creationId xmlns:a16="http://schemas.microsoft.com/office/drawing/2014/main" id="{9B61B6C5-9378-4B54-B766-311EFC3C6010}"/>
              </a:ext>
            </a:extLst>
          </p:cNvPr>
          <p:cNvSpPr>
            <a:spLocks noEditPoints="1"/>
          </p:cNvSpPr>
          <p:nvPr/>
        </p:nvSpPr>
        <p:spPr bwMode="auto">
          <a:xfrm>
            <a:off x="-14288" y="5553869"/>
            <a:ext cx="1533525" cy="2281238"/>
          </a:xfrm>
          <a:custGeom>
            <a:avLst/>
            <a:gdLst>
              <a:gd name="T0" fmla="*/ 964 w 1608"/>
              <a:gd name="T1" fmla="*/ 326 h 2314"/>
              <a:gd name="T2" fmla="*/ 315 w 1608"/>
              <a:gd name="T3" fmla="*/ 739 h 2314"/>
              <a:gd name="T4" fmla="*/ 144 w 1608"/>
              <a:gd name="T5" fmla="*/ 1825 h 2314"/>
              <a:gd name="T6" fmla="*/ 518 w 1608"/>
              <a:gd name="T7" fmla="*/ 2001 h 2314"/>
              <a:gd name="T8" fmla="*/ 796 w 1608"/>
              <a:gd name="T9" fmla="*/ 2261 h 2314"/>
              <a:gd name="T10" fmla="*/ 910 w 1608"/>
              <a:gd name="T11" fmla="*/ 1895 h 2314"/>
              <a:gd name="T12" fmla="*/ 1157 w 1608"/>
              <a:gd name="T13" fmla="*/ 2080 h 2314"/>
              <a:gd name="T14" fmla="*/ 1412 w 1608"/>
              <a:gd name="T15" fmla="*/ 2070 h 2314"/>
              <a:gd name="T16" fmla="*/ 1308 w 1608"/>
              <a:gd name="T17" fmla="*/ 1471 h 2314"/>
              <a:gd name="T18" fmla="*/ 1443 w 1608"/>
              <a:gd name="T19" fmla="*/ 1648 h 2314"/>
              <a:gd name="T20" fmla="*/ 1198 w 1608"/>
              <a:gd name="T21" fmla="*/ 1431 h 2314"/>
              <a:gd name="T22" fmla="*/ 862 w 1608"/>
              <a:gd name="T23" fmla="*/ 1630 h 2314"/>
              <a:gd name="T24" fmla="*/ 1087 w 1608"/>
              <a:gd name="T25" fmla="*/ 1205 h 2314"/>
              <a:gd name="T26" fmla="*/ 800 w 1608"/>
              <a:gd name="T27" fmla="*/ 819 h 2314"/>
              <a:gd name="T28" fmla="*/ 748 w 1608"/>
              <a:gd name="T29" fmla="*/ 695 h 2314"/>
              <a:gd name="T30" fmla="*/ 782 w 1608"/>
              <a:gd name="T31" fmla="*/ 629 h 2314"/>
              <a:gd name="T32" fmla="*/ 946 w 1608"/>
              <a:gd name="T33" fmla="*/ 235 h 2314"/>
              <a:gd name="T34" fmla="*/ 901 w 1608"/>
              <a:gd name="T35" fmla="*/ 138 h 2314"/>
              <a:gd name="T36" fmla="*/ 725 w 1608"/>
              <a:gd name="T37" fmla="*/ 181 h 2314"/>
              <a:gd name="T38" fmla="*/ 588 w 1608"/>
              <a:gd name="T39" fmla="*/ 358 h 2314"/>
              <a:gd name="T40" fmla="*/ 590 w 1608"/>
              <a:gd name="T41" fmla="*/ 320 h 2314"/>
              <a:gd name="T42" fmla="*/ 935 w 1608"/>
              <a:gd name="T43" fmla="*/ 339 h 2314"/>
              <a:gd name="T44" fmla="*/ 788 w 1608"/>
              <a:gd name="T45" fmla="*/ 848 h 2314"/>
              <a:gd name="T46" fmla="*/ 345 w 1608"/>
              <a:gd name="T47" fmla="*/ 1556 h 2314"/>
              <a:gd name="T48" fmla="*/ 644 w 1608"/>
              <a:gd name="T49" fmla="*/ 1513 h 2314"/>
              <a:gd name="T50" fmla="*/ 360 w 1608"/>
              <a:gd name="T51" fmla="*/ 1379 h 2314"/>
              <a:gd name="T52" fmla="*/ 507 w 1608"/>
              <a:gd name="T53" fmla="*/ 1125 h 2314"/>
              <a:gd name="T54" fmla="*/ 431 w 1608"/>
              <a:gd name="T55" fmla="*/ 1460 h 2314"/>
              <a:gd name="T56" fmla="*/ 611 w 1608"/>
              <a:gd name="T57" fmla="*/ 1246 h 2314"/>
              <a:gd name="T58" fmla="*/ 684 w 1608"/>
              <a:gd name="T59" fmla="*/ 1193 h 2314"/>
              <a:gd name="T60" fmla="*/ 915 w 1608"/>
              <a:gd name="T61" fmla="*/ 1151 h 2314"/>
              <a:gd name="T62" fmla="*/ 1170 w 1608"/>
              <a:gd name="T63" fmla="*/ 1955 h 2314"/>
              <a:gd name="T64" fmla="*/ 928 w 1608"/>
              <a:gd name="T65" fmla="*/ 1661 h 2314"/>
              <a:gd name="T66" fmla="*/ 927 w 1608"/>
              <a:gd name="T67" fmla="*/ 1826 h 2314"/>
              <a:gd name="T68" fmla="*/ 539 w 1608"/>
              <a:gd name="T69" fmla="*/ 1973 h 2314"/>
              <a:gd name="T70" fmla="*/ 479 w 1608"/>
              <a:gd name="T71" fmla="*/ 2036 h 2314"/>
              <a:gd name="T72" fmla="*/ 735 w 1608"/>
              <a:gd name="T73" fmla="*/ 1796 h 2314"/>
              <a:gd name="T74" fmla="*/ 360 w 1608"/>
              <a:gd name="T75" fmla="*/ 1941 h 2314"/>
              <a:gd name="T76" fmla="*/ 153 w 1608"/>
              <a:gd name="T77" fmla="*/ 1786 h 2314"/>
              <a:gd name="T78" fmla="*/ 274 w 1608"/>
              <a:gd name="T79" fmla="*/ 1061 h 2314"/>
              <a:gd name="T80" fmla="*/ 263 w 1608"/>
              <a:gd name="T81" fmla="*/ 1324 h 2314"/>
              <a:gd name="T82" fmla="*/ 294 w 1608"/>
              <a:gd name="T83" fmla="*/ 1678 h 2314"/>
              <a:gd name="T84" fmla="*/ 605 w 1608"/>
              <a:gd name="T85" fmla="*/ 1658 h 2314"/>
              <a:gd name="T86" fmla="*/ 187 w 1608"/>
              <a:gd name="T87" fmla="*/ 1031 h 2314"/>
              <a:gd name="T88" fmla="*/ 397 w 1608"/>
              <a:gd name="T89" fmla="*/ 919 h 2314"/>
              <a:gd name="T90" fmla="*/ 386 w 1608"/>
              <a:gd name="T91" fmla="*/ 684 h 2314"/>
              <a:gd name="T92" fmla="*/ 405 w 1608"/>
              <a:gd name="T93" fmla="*/ 689 h 2314"/>
              <a:gd name="T94" fmla="*/ 512 w 1608"/>
              <a:gd name="T95" fmla="*/ 947 h 2314"/>
              <a:gd name="T96" fmla="*/ 590 w 1608"/>
              <a:gd name="T97" fmla="*/ 132 h 2314"/>
              <a:gd name="T98" fmla="*/ 765 w 1608"/>
              <a:gd name="T99" fmla="*/ 109 h 2314"/>
              <a:gd name="T100" fmla="*/ 988 w 1608"/>
              <a:gd name="T101" fmla="*/ 127 h 2314"/>
              <a:gd name="T102" fmla="*/ 966 w 1608"/>
              <a:gd name="T103" fmla="*/ 679 h 2314"/>
              <a:gd name="T104" fmla="*/ 1323 w 1608"/>
              <a:gd name="T105" fmla="*/ 1044 h 2314"/>
              <a:gd name="T106" fmla="*/ 1096 w 1608"/>
              <a:gd name="T107" fmla="*/ 1259 h 2314"/>
              <a:gd name="T108" fmla="*/ 1010 w 1608"/>
              <a:gd name="T109" fmla="*/ 657 h 2314"/>
              <a:gd name="T110" fmla="*/ 1501 w 1608"/>
              <a:gd name="T111" fmla="*/ 1503 h 2314"/>
              <a:gd name="T112" fmla="*/ 1320 w 1608"/>
              <a:gd name="T113" fmla="*/ 1191 h 2314"/>
              <a:gd name="T114" fmla="*/ 1502 w 1608"/>
              <a:gd name="T115" fmla="*/ 1503 h 2314"/>
              <a:gd name="T116" fmla="*/ 719 w 1608"/>
              <a:gd name="T117" fmla="*/ 364 h 2314"/>
              <a:gd name="T118" fmla="*/ 745 w 1608"/>
              <a:gd name="T119" fmla="*/ 318 h 2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08" h="2314">
                <a:moveTo>
                  <a:pt x="1581" y="1563"/>
                </a:moveTo>
                <a:lnTo>
                  <a:pt x="1581" y="1563"/>
                </a:lnTo>
                <a:cubicBezTo>
                  <a:pt x="1535" y="1509"/>
                  <a:pt x="1508" y="1450"/>
                  <a:pt x="1486" y="1385"/>
                </a:cubicBezTo>
                <a:cubicBezTo>
                  <a:pt x="1472" y="1343"/>
                  <a:pt x="1460" y="1304"/>
                  <a:pt x="1459" y="1260"/>
                </a:cubicBezTo>
                <a:cubicBezTo>
                  <a:pt x="1458" y="1234"/>
                  <a:pt x="1454" y="1204"/>
                  <a:pt x="1439" y="1184"/>
                </a:cubicBezTo>
                <a:cubicBezTo>
                  <a:pt x="1417" y="1156"/>
                  <a:pt x="1408" y="1128"/>
                  <a:pt x="1406" y="1095"/>
                </a:cubicBezTo>
                <a:cubicBezTo>
                  <a:pt x="1406" y="1077"/>
                  <a:pt x="1401" y="1058"/>
                  <a:pt x="1396" y="1040"/>
                </a:cubicBezTo>
                <a:cubicBezTo>
                  <a:pt x="1363" y="927"/>
                  <a:pt x="1295" y="829"/>
                  <a:pt x="1228" y="731"/>
                </a:cubicBezTo>
                <a:cubicBezTo>
                  <a:pt x="1224" y="726"/>
                  <a:pt x="1218" y="720"/>
                  <a:pt x="1211" y="717"/>
                </a:cubicBezTo>
                <a:cubicBezTo>
                  <a:pt x="1143" y="687"/>
                  <a:pt x="1075" y="657"/>
                  <a:pt x="1007" y="628"/>
                </a:cubicBezTo>
                <a:cubicBezTo>
                  <a:pt x="989" y="620"/>
                  <a:pt x="970" y="614"/>
                  <a:pt x="952" y="606"/>
                </a:cubicBezTo>
                <a:cubicBezTo>
                  <a:pt x="928" y="595"/>
                  <a:pt x="911" y="577"/>
                  <a:pt x="918" y="551"/>
                </a:cubicBezTo>
                <a:cubicBezTo>
                  <a:pt x="930" y="506"/>
                  <a:pt x="943" y="460"/>
                  <a:pt x="958" y="415"/>
                </a:cubicBezTo>
                <a:cubicBezTo>
                  <a:pt x="968" y="385"/>
                  <a:pt x="982" y="357"/>
                  <a:pt x="964" y="326"/>
                </a:cubicBezTo>
                <a:cubicBezTo>
                  <a:pt x="950" y="299"/>
                  <a:pt x="952" y="274"/>
                  <a:pt x="965" y="248"/>
                </a:cubicBezTo>
                <a:cubicBezTo>
                  <a:pt x="980" y="221"/>
                  <a:pt x="996" y="195"/>
                  <a:pt x="1009" y="168"/>
                </a:cubicBezTo>
                <a:cubicBezTo>
                  <a:pt x="1028" y="129"/>
                  <a:pt x="1022" y="129"/>
                  <a:pt x="989" y="108"/>
                </a:cubicBezTo>
                <a:cubicBezTo>
                  <a:pt x="970" y="96"/>
                  <a:pt x="940" y="81"/>
                  <a:pt x="918" y="73"/>
                </a:cubicBezTo>
                <a:cubicBezTo>
                  <a:pt x="704" y="0"/>
                  <a:pt x="574" y="77"/>
                  <a:pt x="533" y="98"/>
                </a:cubicBezTo>
                <a:cubicBezTo>
                  <a:pt x="536" y="111"/>
                  <a:pt x="539" y="127"/>
                  <a:pt x="543" y="142"/>
                </a:cubicBezTo>
                <a:cubicBezTo>
                  <a:pt x="548" y="165"/>
                  <a:pt x="579" y="237"/>
                  <a:pt x="577" y="252"/>
                </a:cubicBezTo>
                <a:cubicBezTo>
                  <a:pt x="553" y="388"/>
                  <a:pt x="561" y="388"/>
                  <a:pt x="575" y="497"/>
                </a:cubicBezTo>
                <a:cubicBezTo>
                  <a:pt x="578" y="525"/>
                  <a:pt x="579" y="577"/>
                  <a:pt x="579" y="577"/>
                </a:cubicBezTo>
                <a:cubicBezTo>
                  <a:pt x="549" y="596"/>
                  <a:pt x="466" y="647"/>
                  <a:pt x="466" y="647"/>
                </a:cubicBezTo>
                <a:cubicBezTo>
                  <a:pt x="456" y="627"/>
                  <a:pt x="432" y="617"/>
                  <a:pt x="419" y="612"/>
                </a:cubicBezTo>
                <a:cubicBezTo>
                  <a:pt x="408" y="606"/>
                  <a:pt x="402" y="607"/>
                  <a:pt x="391" y="600"/>
                </a:cubicBezTo>
                <a:cubicBezTo>
                  <a:pt x="372" y="587"/>
                  <a:pt x="365" y="584"/>
                  <a:pt x="339" y="568"/>
                </a:cubicBezTo>
                <a:cubicBezTo>
                  <a:pt x="332" y="631"/>
                  <a:pt x="268" y="681"/>
                  <a:pt x="315" y="739"/>
                </a:cubicBezTo>
                <a:cubicBezTo>
                  <a:pt x="270" y="770"/>
                  <a:pt x="230" y="807"/>
                  <a:pt x="199" y="850"/>
                </a:cubicBezTo>
                <a:cubicBezTo>
                  <a:pt x="172" y="888"/>
                  <a:pt x="152" y="930"/>
                  <a:pt x="133" y="972"/>
                </a:cubicBezTo>
                <a:cubicBezTo>
                  <a:pt x="75" y="1103"/>
                  <a:pt x="44" y="1240"/>
                  <a:pt x="55" y="1381"/>
                </a:cubicBezTo>
                <a:cubicBezTo>
                  <a:pt x="60" y="1442"/>
                  <a:pt x="62" y="1497"/>
                  <a:pt x="32" y="1552"/>
                </a:cubicBezTo>
                <a:cubicBezTo>
                  <a:pt x="0" y="1608"/>
                  <a:pt x="12" y="1657"/>
                  <a:pt x="62" y="1700"/>
                </a:cubicBezTo>
                <a:cubicBezTo>
                  <a:pt x="78" y="1713"/>
                  <a:pt x="92" y="1733"/>
                  <a:pt x="94" y="1751"/>
                </a:cubicBezTo>
                <a:cubicBezTo>
                  <a:pt x="107" y="1848"/>
                  <a:pt x="113" y="1945"/>
                  <a:pt x="127" y="2042"/>
                </a:cubicBezTo>
                <a:cubicBezTo>
                  <a:pt x="130" y="2067"/>
                  <a:pt x="124" y="2063"/>
                  <a:pt x="156" y="2097"/>
                </a:cubicBezTo>
                <a:cubicBezTo>
                  <a:pt x="157" y="2097"/>
                  <a:pt x="173" y="2107"/>
                  <a:pt x="152" y="2088"/>
                </a:cubicBezTo>
                <a:cubicBezTo>
                  <a:pt x="134" y="2073"/>
                  <a:pt x="145" y="2041"/>
                  <a:pt x="143" y="2023"/>
                </a:cubicBezTo>
                <a:cubicBezTo>
                  <a:pt x="136" y="1955"/>
                  <a:pt x="130" y="1887"/>
                  <a:pt x="123" y="1819"/>
                </a:cubicBezTo>
                <a:cubicBezTo>
                  <a:pt x="121" y="1799"/>
                  <a:pt x="119" y="1780"/>
                  <a:pt x="116" y="1757"/>
                </a:cubicBezTo>
                <a:cubicBezTo>
                  <a:pt x="123" y="1760"/>
                  <a:pt x="126" y="1761"/>
                  <a:pt x="126" y="1762"/>
                </a:cubicBezTo>
                <a:cubicBezTo>
                  <a:pt x="132" y="1783"/>
                  <a:pt x="138" y="1804"/>
                  <a:pt x="144" y="1825"/>
                </a:cubicBezTo>
                <a:cubicBezTo>
                  <a:pt x="174" y="1941"/>
                  <a:pt x="208" y="2057"/>
                  <a:pt x="269" y="2164"/>
                </a:cubicBezTo>
                <a:cubicBezTo>
                  <a:pt x="277" y="2178"/>
                  <a:pt x="310" y="2200"/>
                  <a:pt x="324" y="2202"/>
                </a:cubicBezTo>
                <a:cubicBezTo>
                  <a:pt x="370" y="2208"/>
                  <a:pt x="398" y="2207"/>
                  <a:pt x="444" y="2207"/>
                </a:cubicBezTo>
                <a:cubicBezTo>
                  <a:pt x="475" y="2207"/>
                  <a:pt x="494" y="2191"/>
                  <a:pt x="504" y="2162"/>
                </a:cubicBezTo>
                <a:cubicBezTo>
                  <a:pt x="509" y="2147"/>
                  <a:pt x="510" y="2076"/>
                  <a:pt x="519" y="2062"/>
                </a:cubicBezTo>
                <a:cubicBezTo>
                  <a:pt x="524" y="2063"/>
                  <a:pt x="538" y="2135"/>
                  <a:pt x="543" y="2137"/>
                </a:cubicBezTo>
                <a:cubicBezTo>
                  <a:pt x="535" y="2194"/>
                  <a:pt x="529" y="2223"/>
                  <a:pt x="521" y="2280"/>
                </a:cubicBezTo>
                <a:cubicBezTo>
                  <a:pt x="523" y="2280"/>
                  <a:pt x="530" y="2282"/>
                  <a:pt x="532" y="2282"/>
                </a:cubicBezTo>
                <a:cubicBezTo>
                  <a:pt x="542" y="2260"/>
                  <a:pt x="544" y="2223"/>
                  <a:pt x="554" y="2200"/>
                </a:cubicBezTo>
                <a:cubicBezTo>
                  <a:pt x="557" y="2200"/>
                  <a:pt x="567" y="2213"/>
                  <a:pt x="566" y="2230"/>
                </a:cubicBezTo>
                <a:cubicBezTo>
                  <a:pt x="566" y="2255"/>
                  <a:pt x="566" y="2261"/>
                  <a:pt x="566" y="2289"/>
                </a:cubicBezTo>
                <a:cubicBezTo>
                  <a:pt x="573" y="2284"/>
                  <a:pt x="573" y="2247"/>
                  <a:pt x="577" y="2245"/>
                </a:cubicBezTo>
                <a:cubicBezTo>
                  <a:pt x="581" y="2255"/>
                  <a:pt x="599" y="2291"/>
                  <a:pt x="610" y="2299"/>
                </a:cubicBezTo>
                <a:cubicBezTo>
                  <a:pt x="562" y="2194"/>
                  <a:pt x="550" y="2107"/>
                  <a:pt x="518" y="2001"/>
                </a:cubicBezTo>
                <a:cubicBezTo>
                  <a:pt x="577" y="1994"/>
                  <a:pt x="626" y="1971"/>
                  <a:pt x="662" y="1928"/>
                </a:cubicBezTo>
                <a:cubicBezTo>
                  <a:pt x="685" y="1901"/>
                  <a:pt x="705" y="1870"/>
                  <a:pt x="726" y="1842"/>
                </a:cubicBezTo>
                <a:cubicBezTo>
                  <a:pt x="742" y="1819"/>
                  <a:pt x="759" y="1797"/>
                  <a:pt x="776" y="1775"/>
                </a:cubicBezTo>
                <a:cubicBezTo>
                  <a:pt x="792" y="1801"/>
                  <a:pt x="806" y="1824"/>
                  <a:pt x="822" y="1851"/>
                </a:cubicBezTo>
                <a:cubicBezTo>
                  <a:pt x="777" y="2005"/>
                  <a:pt x="738" y="2155"/>
                  <a:pt x="683" y="2310"/>
                </a:cubicBezTo>
                <a:cubicBezTo>
                  <a:pt x="684" y="2311"/>
                  <a:pt x="693" y="2309"/>
                  <a:pt x="694" y="2310"/>
                </a:cubicBezTo>
                <a:cubicBezTo>
                  <a:pt x="702" y="2297"/>
                  <a:pt x="730" y="2217"/>
                  <a:pt x="741" y="2200"/>
                </a:cubicBezTo>
                <a:cubicBezTo>
                  <a:pt x="747" y="2213"/>
                  <a:pt x="731" y="2297"/>
                  <a:pt x="713" y="2311"/>
                </a:cubicBezTo>
                <a:cubicBezTo>
                  <a:pt x="726" y="2311"/>
                  <a:pt x="739" y="2311"/>
                  <a:pt x="749" y="2311"/>
                </a:cubicBezTo>
                <a:cubicBezTo>
                  <a:pt x="753" y="2245"/>
                  <a:pt x="755" y="2192"/>
                  <a:pt x="759" y="2127"/>
                </a:cubicBezTo>
                <a:cubicBezTo>
                  <a:pt x="763" y="2128"/>
                  <a:pt x="775" y="2081"/>
                  <a:pt x="779" y="2081"/>
                </a:cubicBezTo>
                <a:cubicBezTo>
                  <a:pt x="779" y="2146"/>
                  <a:pt x="769" y="2248"/>
                  <a:pt x="769" y="2313"/>
                </a:cubicBezTo>
                <a:cubicBezTo>
                  <a:pt x="772" y="2314"/>
                  <a:pt x="793" y="2314"/>
                  <a:pt x="794" y="2308"/>
                </a:cubicBezTo>
                <a:cubicBezTo>
                  <a:pt x="796" y="2293"/>
                  <a:pt x="795" y="2277"/>
                  <a:pt x="796" y="2261"/>
                </a:cubicBezTo>
                <a:cubicBezTo>
                  <a:pt x="801" y="2179"/>
                  <a:pt x="789" y="2090"/>
                  <a:pt x="795" y="2008"/>
                </a:cubicBezTo>
                <a:cubicBezTo>
                  <a:pt x="799" y="2009"/>
                  <a:pt x="816" y="1940"/>
                  <a:pt x="821" y="1940"/>
                </a:cubicBezTo>
                <a:cubicBezTo>
                  <a:pt x="821" y="2040"/>
                  <a:pt x="828" y="2212"/>
                  <a:pt x="828" y="2313"/>
                </a:cubicBezTo>
                <a:cubicBezTo>
                  <a:pt x="832" y="2313"/>
                  <a:pt x="838" y="2310"/>
                  <a:pt x="842" y="2311"/>
                </a:cubicBezTo>
                <a:cubicBezTo>
                  <a:pt x="844" y="2302"/>
                  <a:pt x="846" y="2302"/>
                  <a:pt x="847" y="2293"/>
                </a:cubicBezTo>
                <a:cubicBezTo>
                  <a:pt x="850" y="2279"/>
                  <a:pt x="851" y="2265"/>
                  <a:pt x="854" y="2251"/>
                </a:cubicBezTo>
                <a:cubicBezTo>
                  <a:pt x="860" y="2219"/>
                  <a:pt x="853" y="2174"/>
                  <a:pt x="853" y="2143"/>
                </a:cubicBezTo>
                <a:cubicBezTo>
                  <a:pt x="854" y="2082"/>
                  <a:pt x="840" y="2013"/>
                  <a:pt x="838" y="1952"/>
                </a:cubicBezTo>
                <a:lnTo>
                  <a:pt x="840" y="1884"/>
                </a:lnTo>
                <a:cubicBezTo>
                  <a:pt x="843" y="1884"/>
                  <a:pt x="885" y="1846"/>
                  <a:pt x="883" y="1915"/>
                </a:cubicBezTo>
                <a:cubicBezTo>
                  <a:pt x="888" y="2047"/>
                  <a:pt x="894" y="2173"/>
                  <a:pt x="900" y="2304"/>
                </a:cubicBezTo>
                <a:cubicBezTo>
                  <a:pt x="904" y="2305"/>
                  <a:pt x="911" y="2303"/>
                  <a:pt x="915" y="2303"/>
                </a:cubicBezTo>
                <a:cubicBezTo>
                  <a:pt x="917" y="2291"/>
                  <a:pt x="918" y="2287"/>
                  <a:pt x="918" y="2274"/>
                </a:cubicBezTo>
                <a:cubicBezTo>
                  <a:pt x="916" y="2148"/>
                  <a:pt x="913" y="2021"/>
                  <a:pt x="910" y="1895"/>
                </a:cubicBezTo>
                <a:cubicBezTo>
                  <a:pt x="909" y="1867"/>
                  <a:pt x="917" y="1861"/>
                  <a:pt x="947" y="1866"/>
                </a:cubicBezTo>
                <a:cubicBezTo>
                  <a:pt x="972" y="1869"/>
                  <a:pt x="997" y="1872"/>
                  <a:pt x="1027" y="1877"/>
                </a:cubicBezTo>
                <a:cubicBezTo>
                  <a:pt x="1027" y="2011"/>
                  <a:pt x="1027" y="2142"/>
                  <a:pt x="1027" y="2280"/>
                </a:cubicBezTo>
                <a:cubicBezTo>
                  <a:pt x="1031" y="2280"/>
                  <a:pt x="1036" y="2280"/>
                  <a:pt x="1040" y="2280"/>
                </a:cubicBezTo>
                <a:lnTo>
                  <a:pt x="1040" y="1947"/>
                </a:lnTo>
                <a:cubicBezTo>
                  <a:pt x="1043" y="1947"/>
                  <a:pt x="1047" y="1946"/>
                  <a:pt x="1050" y="1946"/>
                </a:cubicBezTo>
                <a:cubicBezTo>
                  <a:pt x="1087" y="2044"/>
                  <a:pt x="1093" y="2147"/>
                  <a:pt x="1103" y="2250"/>
                </a:cubicBezTo>
                <a:cubicBezTo>
                  <a:pt x="1117" y="2246"/>
                  <a:pt x="1107" y="2249"/>
                  <a:pt x="1121" y="2245"/>
                </a:cubicBezTo>
                <a:cubicBezTo>
                  <a:pt x="1121" y="2217"/>
                  <a:pt x="1140" y="2135"/>
                  <a:pt x="1145" y="2110"/>
                </a:cubicBezTo>
                <a:cubicBezTo>
                  <a:pt x="1145" y="2110"/>
                  <a:pt x="1145" y="2155"/>
                  <a:pt x="1145" y="2155"/>
                </a:cubicBezTo>
                <a:cubicBezTo>
                  <a:pt x="1148" y="2181"/>
                  <a:pt x="1152" y="2206"/>
                  <a:pt x="1155" y="2231"/>
                </a:cubicBezTo>
                <a:cubicBezTo>
                  <a:pt x="1159" y="2232"/>
                  <a:pt x="1163" y="2233"/>
                  <a:pt x="1167" y="2233"/>
                </a:cubicBezTo>
                <a:cubicBezTo>
                  <a:pt x="1169" y="2225"/>
                  <a:pt x="1175" y="2217"/>
                  <a:pt x="1174" y="2209"/>
                </a:cubicBezTo>
                <a:cubicBezTo>
                  <a:pt x="1169" y="2166"/>
                  <a:pt x="1162" y="2123"/>
                  <a:pt x="1157" y="2080"/>
                </a:cubicBezTo>
                <a:cubicBezTo>
                  <a:pt x="1155" y="2062"/>
                  <a:pt x="1154" y="2015"/>
                  <a:pt x="1154" y="1997"/>
                </a:cubicBezTo>
                <a:cubicBezTo>
                  <a:pt x="1171" y="2015"/>
                  <a:pt x="1191" y="2062"/>
                  <a:pt x="1195" y="2083"/>
                </a:cubicBezTo>
                <a:cubicBezTo>
                  <a:pt x="1204" y="2126"/>
                  <a:pt x="1205" y="2162"/>
                  <a:pt x="1210" y="2212"/>
                </a:cubicBezTo>
                <a:cubicBezTo>
                  <a:pt x="1216" y="2199"/>
                  <a:pt x="1223" y="2197"/>
                  <a:pt x="1224" y="2187"/>
                </a:cubicBezTo>
                <a:cubicBezTo>
                  <a:pt x="1228" y="2149"/>
                  <a:pt x="1230" y="2110"/>
                  <a:pt x="1233" y="2072"/>
                </a:cubicBezTo>
                <a:cubicBezTo>
                  <a:pt x="1243" y="1939"/>
                  <a:pt x="1253" y="1806"/>
                  <a:pt x="1262" y="1673"/>
                </a:cubicBezTo>
                <a:cubicBezTo>
                  <a:pt x="1263" y="1665"/>
                  <a:pt x="1263" y="1657"/>
                  <a:pt x="1262" y="1649"/>
                </a:cubicBezTo>
                <a:cubicBezTo>
                  <a:pt x="1258" y="1620"/>
                  <a:pt x="1243" y="1596"/>
                  <a:pt x="1211" y="1591"/>
                </a:cubicBezTo>
                <a:cubicBezTo>
                  <a:pt x="1169" y="1585"/>
                  <a:pt x="1127" y="1584"/>
                  <a:pt x="1086" y="1581"/>
                </a:cubicBezTo>
                <a:cubicBezTo>
                  <a:pt x="1085" y="1583"/>
                  <a:pt x="1087" y="1578"/>
                  <a:pt x="1091" y="1575"/>
                </a:cubicBezTo>
                <a:cubicBezTo>
                  <a:pt x="1151" y="1514"/>
                  <a:pt x="1254" y="1523"/>
                  <a:pt x="1299" y="1594"/>
                </a:cubicBezTo>
                <a:cubicBezTo>
                  <a:pt x="1311" y="1612"/>
                  <a:pt x="1322" y="1632"/>
                  <a:pt x="1328" y="1652"/>
                </a:cubicBezTo>
                <a:cubicBezTo>
                  <a:pt x="1349" y="1727"/>
                  <a:pt x="1372" y="1802"/>
                  <a:pt x="1387" y="1878"/>
                </a:cubicBezTo>
                <a:cubicBezTo>
                  <a:pt x="1403" y="1958"/>
                  <a:pt x="1406" y="2016"/>
                  <a:pt x="1412" y="2070"/>
                </a:cubicBezTo>
                <a:cubicBezTo>
                  <a:pt x="1418" y="2066"/>
                  <a:pt x="1425" y="2061"/>
                  <a:pt x="1427" y="2057"/>
                </a:cubicBezTo>
                <a:cubicBezTo>
                  <a:pt x="1440" y="2028"/>
                  <a:pt x="1456" y="2010"/>
                  <a:pt x="1466" y="1979"/>
                </a:cubicBezTo>
                <a:cubicBezTo>
                  <a:pt x="1475" y="1952"/>
                  <a:pt x="1485" y="1923"/>
                  <a:pt x="1484" y="1896"/>
                </a:cubicBezTo>
                <a:cubicBezTo>
                  <a:pt x="1482" y="1871"/>
                  <a:pt x="1487" y="1852"/>
                  <a:pt x="1502" y="1833"/>
                </a:cubicBezTo>
                <a:cubicBezTo>
                  <a:pt x="1513" y="1820"/>
                  <a:pt x="1522" y="1806"/>
                  <a:pt x="1532" y="1792"/>
                </a:cubicBezTo>
                <a:cubicBezTo>
                  <a:pt x="1551" y="1764"/>
                  <a:pt x="1565" y="1734"/>
                  <a:pt x="1554" y="1701"/>
                </a:cubicBezTo>
                <a:cubicBezTo>
                  <a:pt x="1549" y="1684"/>
                  <a:pt x="1553" y="1673"/>
                  <a:pt x="1564" y="1659"/>
                </a:cubicBezTo>
                <a:cubicBezTo>
                  <a:pt x="1587" y="1630"/>
                  <a:pt x="1608" y="1595"/>
                  <a:pt x="1581" y="1563"/>
                </a:cubicBezTo>
                <a:close/>
                <a:moveTo>
                  <a:pt x="1286" y="1540"/>
                </a:moveTo>
                <a:lnTo>
                  <a:pt x="1286" y="1540"/>
                </a:lnTo>
                <a:cubicBezTo>
                  <a:pt x="1294" y="1542"/>
                  <a:pt x="1303" y="1545"/>
                  <a:pt x="1313" y="1547"/>
                </a:cubicBezTo>
                <a:cubicBezTo>
                  <a:pt x="1322" y="1550"/>
                  <a:pt x="1331" y="1553"/>
                  <a:pt x="1341" y="1556"/>
                </a:cubicBezTo>
                <a:cubicBezTo>
                  <a:pt x="1368" y="1562"/>
                  <a:pt x="1377" y="1550"/>
                  <a:pt x="1375" y="1526"/>
                </a:cubicBezTo>
                <a:cubicBezTo>
                  <a:pt x="1371" y="1496"/>
                  <a:pt x="1347" y="1475"/>
                  <a:pt x="1308" y="1471"/>
                </a:cubicBezTo>
                <a:cubicBezTo>
                  <a:pt x="1288" y="1470"/>
                  <a:pt x="1203" y="1467"/>
                  <a:pt x="1181" y="1467"/>
                </a:cubicBezTo>
                <a:cubicBezTo>
                  <a:pt x="1223" y="1431"/>
                  <a:pt x="1313" y="1401"/>
                  <a:pt x="1495" y="1526"/>
                </a:cubicBezTo>
                <a:cubicBezTo>
                  <a:pt x="1484" y="1526"/>
                  <a:pt x="1460" y="1521"/>
                  <a:pt x="1448" y="1521"/>
                </a:cubicBezTo>
                <a:cubicBezTo>
                  <a:pt x="1471" y="1552"/>
                  <a:pt x="1465" y="1560"/>
                  <a:pt x="1484" y="1589"/>
                </a:cubicBezTo>
                <a:cubicBezTo>
                  <a:pt x="1497" y="1608"/>
                  <a:pt x="1508" y="1627"/>
                  <a:pt x="1517" y="1647"/>
                </a:cubicBezTo>
                <a:cubicBezTo>
                  <a:pt x="1552" y="1722"/>
                  <a:pt x="1541" y="1774"/>
                  <a:pt x="1478" y="1835"/>
                </a:cubicBezTo>
                <a:cubicBezTo>
                  <a:pt x="1451" y="1791"/>
                  <a:pt x="1446" y="1746"/>
                  <a:pt x="1473" y="1700"/>
                </a:cubicBezTo>
                <a:cubicBezTo>
                  <a:pt x="1481" y="1687"/>
                  <a:pt x="1485" y="1671"/>
                  <a:pt x="1487" y="1655"/>
                </a:cubicBezTo>
                <a:cubicBezTo>
                  <a:pt x="1492" y="1623"/>
                  <a:pt x="1476" y="1602"/>
                  <a:pt x="1439" y="1590"/>
                </a:cubicBezTo>
                <a:cubicBezTo>
                  <a:pt x="1420" y="1638"/>
                  <a:pt x="1423" y="1687"/>
                  <a:pt x="1431" y="1736"/>
                </a:cubicBezTo>
                <a:cubicBezTo>
                  <a:pt x="1441" y="1795"/>
                  <a:pt x="1454" y="1854"/>
                  <a:pt x="1461" y="1913"/>
                </a:cubicBezTo>
                <a:cubicBezTo>
                  <a:pt x="1466" y="1951"/>
                  <a:pt x="1456" y="1987"/>
                  <a:pt x="1424" y="2018"/>
                </a:cubicBezTo>
                <a:cubicBezTo>
                  <a:pt x="1399" y="1852"/>
                  <a:pt x="1396" y="1684"/>
                  <a:pt x="1286" y="1540"/>
                </a:cubicBezTo>
                <a:close/>
                <a:moveTo>
                  <a:pt x="1443" y="1648"/>
                </a:moveTo>
                <a:lnTo>
                  <a:pt x="1443" y="1648"/>
                </a:lnTo>
                <a:cubicBezTo>
                  <a:pt x="1447" y="1648"/>
                  <a:pt x="1450" y="1648"/>
                  <a:pt x="1454" y="1648"/>
                </a:cubicBezTo>
                <a:cubicBezTo>
                  <a:pt x="1474" y="1671"/>
                  <a:pt x="1455" y="1692"/>
                  <a:pt x="1443" y="1714"/>
                </a:cubicBezTo>
                <a:lnTo>
                  <a:pt x="1443" y="1648"/>
                </a:lnTo>
                <a:close/>
                <a:moveTo>
                  <a:pt x="1188" y="1421"/>
                </a:moveTo>
                <a:lnTo>
                  <a:pt x="1188" y="1421"/>
                </a:lnTo>
                <a:cubicBezTo>
                  <a:pt x="1191" y="1424"/>
                  <a:pt x="1195" y="1427"/>
                  <a:pt x="1198" y="1430"/>
                </a:cubicBezTo>
                <a:cubicBezTo>
                  <a:pt x="1198" y="1430"/>
                  <a:pt x="1198" y="1430"/>
                  <a:pt x="1198" y="1430"/>
                </a:cubicBezTo>
                <a:cubicBezTo>
                  <a:pt x="1198" y="1430"/>
                  <a:pt x="1199" y="1430"/>
                  <a:pt x="1199" y="1430"/>
                </a:cubicBezTo>
                <a:cubicBezTo>
                  <a:pt x="1206" y="1426"/>
                  <a:pt x="1215" y="1424"/>
                  <a:pt x="1220" y="1418"/>
                </a:cubicBezTo>
                <a:cubicBezTo>
                  <a:pt x="1256" y="1373"/>
                  <a:pt x="1303" y="1392"/>
                  <a:pt x="1348" y="1393"/>
                </a:cubicBezTo>
                <a:cubicBezTo>
                  <a:pt x="1348" y="1396"/>
                  <a:pt x="1349" y="1400"/>
                  <a:pt x="1350" y="1403"/>
                </a:cubicBezTo>
                <a:cubicBezTo>
                  <a:pt x="1300" y="1412"/>
                  <a:pt x="1249" y="1421"/>
                  <a:pt x="1199" y="1430"/>
                </a:cubicBezTo>
                <a:cubicBezTo>
                  <a:pt x="1199" y="1430"/>
                  <a:pt x="1198" y="1430"/>
                  <a:pt x="1198" y="1431"/>
                </a:cubicBezTo>
                <a:cubicBezTo>
                  <a:pt x="1198" y="1430"/>
                  <a:pt x="1198" y="1430"/>
                  <a:pt x="1198" y="1430"/>
                </a:cubicBezTo>
                <a:cubicBezTo>
                  <a:pt x="1184" y="1441"/>
                  <a:pt x="1170" y="1451"/>
                  <a:pt x="1152" y="1465"/>
                </a:cubicBezTo>
                <a:cubicBezTo>
                  <a:pt x="1164" y="1403"/>
                  <a:pt x="1267" y="1324"/>
                  <a:pt x="1316" y="1338"/>
                </a:cubicBezTo>
                <a:cubicBezTo>
                  <a:pt x="1290" y="1352"/>
                  <a:pt x="1268" y="1363"/>
                  <a:pt x="1247" y="1377"/>
                </a:cubicBezTo>
                <a:cubicBezTo>
                  <a:pt x="1226" y="1390"/>
                  <a:pt x="1207" y="1406"/>
                  <a:pt x="1188" y="1421"/>
                </a:cubicBezTo>
                <a:close/>
                <a:moveTo>
                  <a:pt x="1108" y="1535"/>
                </a:moveTo>
                <a:lnTo>
                  <a:pt x="1108" y="1535"/>
                </a:lnTo>
                <a:cubicBezTo>
                  <a:pt x="1148" y="1449"/>
                  <a:pt x="1399" y="1479"/>
                  <a:pt x="1339" y="1539"/>
                </a:cubicBezTo>
                <a:cubicBezTo>
                  <a:pt x="1306" y="1525"/>
                  <a:pt x="1280" y="1514"/>
                  <a:pt x="1249" y="1513"/>
                </a:cubicBezTo>
                <a:cubicBezTo>
                  <a:pt x="1218" y="1511"/>
                  <a:pt x="1146" y="1524"/>
                  <a:pt x="1108" y="1535"/>
                </a:cubicBezTo>
                <a:close/>
                <a:moveTo>
                  <a:pt x="1057" y="1590"/>
                </a:moveTo>
                <a:lnTo>
                  <a:pt x="1057" y="1590"/>
                </a:lnTo>
                <a:cubicBezTo>
                  <a:pt x="1048" y="1608"/>
                  <a:pt x="1037" y="1609"/>
                  <a:pt x="1018" y="1606"/>
                </a:cubicBezTo>
                <a:cubicBezTo>
                  <a:pt x="963" y="1595"/>
                  <a:pt x="910" y="1600"/>
                  <a:pt x="862" y="1630"/>
                </a:cubicBezTo>
                <a:cubicBezTo>
                  <a:pt x="853" y="1636"/>
                  <a:pt x="845" y="1644"/>
                  <a:pt x="835" y="1652"/>
                </a:cubicBezTo>
                <a:cubicBezTo>
                  <a:pt x="860" y="1688"/>
                  <a:pt x="901" y="1656"/>
                  <a:pt x="932" y="1678"/>
                </a:cubicBezTo>
                <a:cubicBezTo>
                  <a:pt x="923" y="1698"/>
                  <a:pt x="916" y="1721"/>
                  <a:pt x="903" y="1740"/>
                </a:cubicBezTo>
                <a:cubicBezTo>
                  <a:pt x="898" y="1748"/>
                  <a:pt x="879" y="1754"/>
                  <a:pt x="871" y="1751"/>
                </a:cubicBezTo>
                <a:cubicBezTo>
                  <a:pt x="800" y="1721"/>
                  <a:pt x="730" y="1690"/>
                  <a:pt x="657" y="1657"/>
                </a:cubicBezTo>
                <a:cubicBezTo>
                  <a:pt x="746" y="1501"/>
                  <a:pt x="832" y="1352"/>
                  <a:pt x="922" y="1196"/>
                </a:cubicBezTo>
                <a:cubicBezTo>
                  <a:pt x="1010" y="1236"/>
                  <a:pt x="1101" y="1277"/>
                  <a:pt x="1197" y="1320"/>
                </a:cubicBezTo>
                <a:cubicBezTo>
                  <a:pt x="1176" y="1362"/>
                  <a:pt x="1158" y="1402"/>
                  <a:pt x="1137" y="1440"/>
                </a:cubicBezTo>
                <a:cubicBezTo>
                  <a:pt x="1111" y="1490"/>
                  <a:pt x="1082" y="1539"/>
                  <a:pt x="1057" y="1590"/>
                </a:cubicBezTo>
                <a:close/>
                <a:moveTo>
                  <a:pt x="1080" y="1088"/>
                </a:moveTo>
                <a:lnTo>
                  <a:pt x="1080" y="1088"/>
                </a:lnTo>
                <a:cubicBezTo>
                  <a:pt x="1080" y="1031"/>
                  <a:pt x="1081" y="1022"/>
                  <a:pt x="1081" y="965"/>
                </a:cubicBezTo>
                <a:cubicBezTo>
                  <a:pt x="1085" y="965"/>
                  <a:pt x="1097" y="927"/>
                  <a:pt x="1100" y="927"/>
                </a:cubicBezTo>
                <a:cubicBezTo>
                  <a:pt x="1112" y="975"/>
                  <a:pt x="1113" y="1050"/>
                  <a:pt x="1087" y="1205"/>
                </a:cubicBezTo>
                <a:cubicBezTo>
                  <a:pt x="1083" y="1205"/>
                  <a:pt x="1083" y="1088"/>
                  <a:pt x="1080" y="1088"/>
                </a:cubicBezTo>
                <a:close/>
                <a:moveTo>
                  <a:pt x="902" y="837"/>
                </a:moveTo>
                <a:lnTo>
                  <a:pt x="902" y="837"/>
                </a:lnTo>
                <a:lnTo>
                  <a:pt x="902" y="737"/>
                </a:lnTo>
                <a:cubicBezTo>
                  <a:pt x="941" y="763"/>
                  <a:pt x="946" y="962"/>
                  <a:pt x="917" y="1037"/>
                </a:cubicBezTo>
                <a:cubicBezTo>
                  <a:pt x="912" y="1002"/>
                  <a:pt x="908" y="974"/>
                  <a:pt x="903" y="947"/>
                </a:cubicBezTo>
                <a:cubicBezTo>
                  <a:pt x="898" y="920"/>
                  <a:pt x="892" y="893"/>
                  <a:pt x="883" y="867"/>
                </a:cubicBezTo>
                <a:cubicBezTo>
                  <a:pt x="851" y="904"/>
                  <a:pt x="848" y="947"/>
                  <a:pt x="843" y="990"/>
                </a:cubicBezTo>
                <a:cubicBezTo>
                  <a:pt x="831" y="1083"/>
                  <a:pt x="840" y="1156"/>
                  <a:pt x="862" y="1223"/>
                </a:cubicBezTo>
                <a:cubicBezTo>
                  <a:pt x="861" y="1232"/>
                  <a:pt x="793" y="1346"/>
                  <a:pt x="788" y="1364"/>
                </a:cubicBezTo>
                <a:cubicBezTo>
                  <a:pt x="788" y="1343"/>
                  <a:pt x="766" y="1350"/>
                  <a:pt x="768" y="1326"/>
                </a:cubicBezTo>
                <a:cubicBezTo>
                  <a:pt x="773" y="1235"/>
                  <a:pt x="799" y="1095"/>
                  <a:pt x="801" y="1023"/>
                </a:cubicBezTo>
                <a:cubicBezTo>
                  <a:pt x="803" y="973"/>
                  <a:pt x="810" y="925"/>
                  <a:pt x="809" y="874"/>
                </a:cubicBezTo>
                <a:cubicBezTo>
                  <a:pt x="809" y="856"/>
                  <a:pt x="806" y="837"/>
                  <a:pt x="800" y="819"/>
                </a:cubicBezTo>
                <a:cubicBezTo>
                  <a:pt x="798" y="812"/>
                  <a:pt x="787" y="807"/>
                  <a:pt x="780" y="800"/>
                </a:cubicBezTo>
                <a:cubicBezTo>
                  <a:pt x="774" y="809"/>
                  <a:pt x="765" y="818"/>
                  <a:pt x="764" y="827"/>
                </a:cubicBezTo>
                <a:cubicBezTo>
                  <a:pt x="760" y="872"/>
                  <a:pt x="758" y="918"/>
                  <a:pt x="754" y="964"/>
                </a:cubicBezTo>
                <a:cubicBezTo>
                  <a:pt x="751" y="1008"/>
                  <a:pt x="741" y="1146"/>
                  <a:pt x="728" y="1183"/>
                </a:cubicBezTo>
                <a:cubicBezTo>
                  <a:pt x="719" y="1101"/>
                  <a:pt x="741" y="822"/>
                  <a:pt x="767" y="745"/>
                </a:cubicBezTo>
                <a:lnTo>
                  <a:pt x="873" y="745"/>
                </a:lnTo>
                <a:cubicBezTo>
                  <a:pt x="880" y="776"/>
                  <a:pt x="886" y="806"/>
                  <a:pt x="892" y="837"/>
                </a:cubicBezTo>
                <a:cubicBezTo>
                  <a:pt x="896" y="837"/>
                  <a:pt x="899" y="837"/>
                  <a:pt x="902" y="837"/>
                </a:cubicBezTo>
                <a:close/>
                <a:moveTo>
                  <a:pt x="870" y="540"/>
                </a:moveTo>
                <a:lnTo>
                  <a:pt x="870" y="540"/>
                </a:lnTo>
                <a:cubicBezTo>
                  <a:pt x="901" y="578"/>
                  <a:pt x="853" y="601"/>
                  <a:pt x="848" y="633"/>
                </a:cubicBezTo>
                <a:cubicBezTo>
                  <a:pt x="845" y="631"/>
                  <a:pt x="843" y="630"/>
                  <a:pt x="840" y="629"/>
                </a:cubicBezTo>
                <a:cubicBezTo>
                  <a:pt x="825" y="642"/>
                  <a:pt x="806" y="652"/>
                  <a:pt x="795" y="667"/>
                </a:cubicBezTo>
                <a:cubicBezTo>
                  <a:pt x="782" y="683"/>
                  <a:pt x="773" y="696"/>
                  <a:pt x="748" y="695"/>
                </a:cubicBezTo>
                <a:cubicBezTo>
                  <a:pt x="732" y="694"/>
                  <a:pt x="716" y="702"/>
                  <a:pt x="694" y="708"/>
                </a:cubicBezTo>
                <a:cubicBezTo>
                  <a:pt x="686" y="678"/>
                  <a:pt x="679" y="648"/>
                  <a:pt x="671" y="618"/>
                </a:cubicBezTo>
                <a:cubicBezTo>
                  <a:pt x="669" y="617"/>
                  <a:pt x="667" y="616"/>
                  <a:pt x="665" y="615"/>
                </a:cubicBezTo>
                <a:cubicBezTo>
                  <a:pt x="663" y="629"/>
                  <a:pt x="659" y="642"/>
                  <a:pt x="658" y="656"/>
                </a:cubicBezTo>
                <a:cubicBezTo>
                  <a:pt x="656" y="670"/>
                  <a:pt x="656" y="685"/>
                  <a:pt x="656" y="699"/>
                </a:cubicBezTo>
                <a:cubicBezTo>
                  <a:pt x="652" y="700"/>
                  <a:pt x="648" y="700"/>
                  <a:pt x="644" y="701"/>
                </a:cubicBezTo>
                <a:cubicBezTo>
                  <a:pt x="637" y="685"/>
                  <a:pt x="630" y="670"/>
                  <a:pt x="625" y="654"/>
                </a:cubicBezTo>
                <a:cubicBezTo>
                  <a:pt x="621" y="641"/>
                  <a:pt x="622" y="626"/>
                  <a:pt x="614" y="615"/>
                </a:cubicBezTo>
                <a:cubicBezTo>
                  <a:pt x="586" y="577"/>
                  <a:pt x="619" y="546"/>
                  <a:pt x="623" y="512"/>
                </a:cubicBezTo>
                <a:cubicBezTo>
                  <a:pt x="628" y="509"/>
                  <a:pt x="634" y="505"/>
                  <a:pt x="639" y="502"/>
                </a:cubicBezTo>
                <a:cubicBezTo>
                  <a:pt x="639" y="502"/>
                  <a:pt x="672" y="492"/>
                  <a:pt x="709" y="503"/>
                </a:cubicBezTo>
                <a:cubicBezTo>
                  <a:pt x="722" y="527"/>
                  <a:pt x="737" y="542"/>
                  <a:pt x="748" y="564"/>
                </a:cubicBezTo>
                <a:cubicBezTo>
                  <a:pt x="758" y="587"/>
                  <a:pt x="765" y="610"/>
                  <a:pt x="774" y="634"/>
                </a:cubicBezTo>
                <a:cubicBezTo>
                  <a:pt x="779" y="631"/>
                  <a:pt x="782" y="630"/>
                  <a:pt x="782" y="629"/>
                </a:cubicBezTo>
                <a:cubicBezTo>
                  <a:pt x="785" y="603"/>
                  <a:pt x="745" y="512"/>
                  <a:pt x="725" y="496"/>
                </a:cubicBezTo>
                <a:cubicBezTo>
                  <a:pt x="707" y="481"/>
                  <a:pt x="691" y="481"/>
                  <a:pt x="672" y="483"/>
                </a:cubicBezTo>
                <a:cubicBezTo>
                  <a:pt x="665" y="483"/>
                  <a:pt x="665" y="480"/>
                  <a:pt x="650" y="483"/>
                </a:cubicBezTo>
                <a:cubicBezTo>
                  <a:pt x="644" y="484"/>
                  <a:pt x="620" y="488"/>
                  <a:pt x="616" y="497"/>
                </a:cubicBezTo>
                <a:cubicBezTo>
                  <a:pt x="608" y="515"/>
                  <a:pt x="602" y="535"/>
                  <a:pt x="589" y="552"/>
                </a:cubicBezTo>
                <a:cubicBezTo>
                  <a:pt x="591" y="540"/>
                  <a:pt x="591" y="527"/>
                  <a:pt x="596" y="517"/>
                </a:cubicBezTo>
                <a:cubicBezTo>
                  <a:pt x="606" y="497"/>
                  <a:pt x="615" y="466"/>
                  <a:pt x="631" y="462"/>
                </a:cubicBezTo>
                <a:cubicBezTo>
                  <a:pt x="672" y="452"/>
                  <a:pt x="721" y="442"/>
                  <a:pt x="749" y="491"/>
                </a:cubicBezTo>
                <a:cubicBezTo>
                  <a:pt x="766" y="520"/>
                  <a:pt x="785" y="548"/>
                  <a:pt x="802" y="574"/>
                </a:cubicBezTo>
                <a:cubicBezTo>
                  <a:pt x="824" y="525"/>
                  <a:pt x="850" y="468"/>
                  <a:pt x="879" y="404"/>
                </a:cubicBezTo>
                <a:cubicBezTo>
                  <a:pt x="895" y="447"/>
                  <a:pt x="889" y="509"/>
                  <a:pt x="873" y="535"/>
                </a:cubicBezTo>
                <a:cubicBezTo>
                  <a:pt x="871" y="536"/>
                  <a:pt x="869" y="539"/>
                  <a:pt x="870" y="540"/>
                </a:cubicBezTo>
                <a:close/>
                <a:moveTo>
                  <a:pt x="946" y="235"/>
                </a:moveTo>
                <a:lnTo>
                  <a:pt x="946" y="235"/>
                </a:lnTo>
                <a:cubicBezTo>
                  <a:pt x="944" y="256"/>
                  <a:pt x="937" y="268"/>
                  <a:pt x="910" y="263"/>
                </a:cubicBezTo>
                <a:cubicBezTo>
                  <a:pt x="809" y="244"/>
                  <a:pt x="704" y="237"/>
                  <a:pt x="600" y="242"/>
                </a:cubicBezTo>
                <a:cubicBezTo>
                  <a:pt x="600" y="242"/>
                  <a:pt x="600" y="242"/>
                  <a:pt x="600" y="243"/>
                </a:cubicBezTo>
                <a:cubicBezTo>
                  <a:pt x="600" y="242"/>
                  <a:pt x="600" y="240"/>
                  <a:pt x="600" y="237"/>
                </a:cubicBezTo>
                <a:cubicBezTo>
                  <a:pt x="598" y="226"/>
                  <a:pt x="594" y="220"/>
                  <a:pt x="593" y="209"/>
                </a:cubicBezTo>
                <a:cubicBezTo>
                  <a:pt x="655" y="187"/>
                  <a:pt x="863" y="203"/>
                  <a:pt x="946" y="235"/>
                </a:cubicBezTo>
                <a:close/>
                <a:moveTo>
                  <a:pt x="923" y="197"/>
                </a:moveTo>
                <a:lnTo>
                  <a:pt x="923" y="197"/>
                </a:lnTo>
                <a:cubicBezTo>
                  <a:pt x="919" y="196"/>
                  <a:pt x="915" y="194"/>
                  <a:pt x="912" y="193"/>
                </a:cubicBezTo>
                <a:cubicBezTo>
                  <a:pt x="921" y="173"/>
                  <a:pt x="931" y="152"/>
                  <a:pt x="940" y="132"/>
                </a:cubicBezTo>
                <a:cubicBezTo>
                  <a:pt x="961" y="164"/>
                  <a:pt x="953" y="184"/>
                  <a:pt x="923" y="197"/>
                </a:cubicBezTo>
                <a:close/>
                <a:moveTo>
                  <a:pt x="891" y="137"/>
                </a:moveTo>
                <a:lnTo>
                  <a:pt x="891" y="137"/>
                </a:lnTo>
                <a:cubicBezTo>
                  <a:pt x="894" y="137"/>
                  <a:pt x="897" y="137"/>
                  <a:pt x="901" y="138"/>
                </a:cubicBezTo>
                <a:cubicBezTo>
                  <a:pt x="900" y="156"/>
                  <a:pt x="899" y="175"/>
                  <a:pt x="898" y="197"/>
                </a:cubicBezTo>
                <a:cubicBezTo>
                  <a:pt x="885" y="196"/>
                  <a:pt x="875" y="195"/>
                  <a:pt x="859" y="194"/>
                </a:cubicBezTo>
                <a:cubicBezTo>
                  <a:pt x="871" y="173"/>
                  <a:pt x="881" y="155"/>
                  <a:pt x="891" y="137"/>
                </a:cubicBezTo>
                <a:close/>
                <a:moveTo>
                  <a:pt x="835" y="189"/>
                </a:moveTo>
                <a:lnTo>
                  <a:pt x="835" y="189"/>
                </a:lnTo>
                <a:cubicBezTo>
                  <a:pt x="809" y="158"/>
                  <a:pt x="811" y="143"/>
                  <a:pt x="845" y="110"/>
                </a:cubicBezTo>
                <a:cubicBezTo>
                  <a:pt x="873" y="140"/>
                  <a:pt x="857" y="165"/>
                  <a:pt x="835" y="189"/>
                </a:cubicBezTo>
                <a:close/>
                <a:moveTo>
                  <a:pt x="760" y="181"/>
                </a:moveTo>
                <a:lnTo>
                  <a:pt x="760" y="181"/>
                </a:lnTo>
                <a:cubicBezTo>
                  <a:pt x="769" y="156"/>
                  <a:pt x="776" y="134"/>
                  <a:pt x="784" y="112"/>
                </a:cubicBezTo>
                <a:cubicBezTo>
                  <a:pt x="786" y="112"/>
                  <a:pt x="788" y="112"/>
                  <a:pt x="790" y="112"/>
                </a:cubicBezTo>
                <a:cubicBezTo>
                  <a:pt x="793" y="135"/>
                  <a:pt x="796" y="157"/>
                  <a:pt x="799" y="181"/>
                </a:cubicBezTo>
                <a:lnTo>
                  <a:pt x="760" y="181"/>
                </a:lnTo>
                <a:close/>
                <a:moveTo>
                  <a:pt x="725" y="181"/>
                </a:moveTo>
                <a:lnTo>
                  <a:pt x="725" y="181"/>
                </a:lnTo>
                <a:cubicBezTo>
                  <a:pt x="695" y="159"/>
                  <a:pt x="697" y="141"/>
                  <a:pt x="738" y="96"/>
                </a:cubicBezTo>
                <a:cubicBezTo>
                  <a:pt x="764" y="131"/>
                  <a:pt x="759" y="156"/>
                  <a:pt x="725" y="181"/>
                </a:cubicBezTo>
                <a:close/>
                <a:moveTo>
                  <a:pt x="653" y="182"/>
                </a:moveTo>
                <a:lnTo>
                  <a:pt x="653" y="182"/>
                </a:lnTo>
                <a:cubicBezTo>
                  <a:pt x="656" y="161"/>
                  <a:pt x="659" y="142"/>
                  <a:pt x="662" y="122"/>
                </a:cubicBezTo>
                <a:cubicBezTo>
                  <a:pt x="665" y="122"/>
                  <a:pt x="668" y="121"/>
                  <a:pt x="670" y="121"/>
                </a:cubicBezTo>
                <a:cubicBezTo>
                  <a:pt x="678" y="141"/>
                  <a:pt x="686" y="160"/>
                  <a:pt x="695" y="182"/>
                </a:cubicBezTo>
                <a:lnTo>
                  <a:pt x="653" y="182"/>
                </a:lnTo>
                <a:close/>
                <a:moveTo>
                  <a:pt x="613" y="110"/>
                </a:moveTo>
                <a:lnTo>
                  <a:pt x="613" y="110"/>
                </a:lnTo>
                <a:cubicBezTo>
                  <a:pt x="633" y="132"/>
                  <a:pt x="655" y="151"/>
                  <a:pt x="627" y="182"/>
                </a:cubicBezTo>
                <a:cubicBezTo>
                  <a:pt x="597" y="170"/>
                  <a:pt x="595" y="159"/>
                  <a:pt x="613" y="110"/>
                </a:cubicBezTo>
                <a:close/>
                <a:moveTo>
                  <a:pt x="588" y="358"/>
                </a:moveTo>
                <a:lnTo>
                  <a:pt x="588" y="358"/>
                </a:lnTo>
                <a:cubicBezTo>
                  <a:pt x="597" y="356"/>
                  <a:pt x="625" y="349"/>
                  <a:pt x="627" y="358"/>
                </a:cubicBezTo>
                <a:cubicBezTo>
                  <a:pt x="630" y="366"/>
                  <a:pt x="627" y="373"/>
                  <a:pt x="620" y="373"/>
                </a:cubicBezTo>
                <a:cubicBezTo>
                  <a:pt x="612" y="373"/>
                  <a:pt x="601" y="373"/>
                  <a:pt x="593" y="373"/>
                </a:cubicBezTo>
                <a:cubicBezTo>
                  <a:pt x="593" y="371"/>
                  <a:pt x="587" y="360"/>
                  <a:pt x="588" y="358"/>
                </a:cubicBezTo>
                <a:close/>
                <a:moveTo>
                  <a:pt x="590" y="475"/>
                </a:moveTo>
                <a:lnTo>
                  <a:pt x="590" y="475"/>
                </a:lnTo>
                <a:cubicBezTo>
                  <a:pt x="587" y="457"/>
                  <a:pt x="590" y="432"/>
                  <a:pt x="588" y="415"/>
                </a:cubicBezTo>
                <a:lnTo>
                  <a:pt x="584" y="393"/>
                </a:lnTo>
                <a:cubicBezTo>
                  <a:pt x="666" y="371"/>
                  <a:pt x="617" y="451"/>
                  <a:pt x="590" y="475"/>
                </a:cubicBezTo>
                <a:close/>
                <a:moveTo>
                  <a:pt x="590" y="320"/>
                </a:moveTo>
                <a:lnTo>
                  <a:pt x="590" y="320"/>
                </a:lnTo>
                <a:cubicBezTo>
                  <a:pt x="594" y="318"/>
                  <a:pt x="625" y="324"/>
                  <a:pt x="630" y="328"/>
                </a:cubicBezTo>
                <a:cubicBezTo>
                  <a:pt x="622" y="335"/>
                  <a:pt x="584" y="323"/>
                  <a:pt x="590" y="320"/>
                </a:cubicBezTo>
                <a:close/>
                <a:moveTo>
                  <a:pt x="590" y="307"/>
                </a:moveTo>
                <a:lnTo>
                  <a:pt x="590" y="307"/>
                </a:lnTo>
                <a:cubicBezTo>
                  <a:pt x="593" y="294"/>
                  <a:pt x="595" y="280"/>
                  <a:pt x="599" y="259"/>
                </a:cubicBezTo>
                <a:cubicBezTo>
                  <a:pt x="682" y="257"/>
                  <a:pt x="755" y="257"/>
                  <a:pt x="848" y="272"/>
                </a:cubicBezTo>
                <a:cubicBezTo>
                  <a:pt x="855" y="272"/>
                  <a:pt x="867" y="289"/>
                  <a:pt x="868" y="299"/>
                </a:cubicBezTo>
                <a:cubicBezTo>
                  <a:pt x="879" y="385"/>
                  <a:pt x="842" y="458"/>
                  <a:pt x="800" y="527"/>
                </a:cubicBezTo>
                <a:cubicBezTo>
                  <a:pt x="765" y="489"/>
                  <a:pt x="731" y="451"/>
                  <a:pt x="697" y="414"/>
                </a:cubicBezTo>
                <a:cubicBezTo>
                  <a:pt x="695" y="415"/>
                  <a:pt x="693" y="415"/>
                  <a:pt x="691" y="416"/>
                </a:cubicBezTo>
                <a:cubicBezTo>
                  <a:pt x="693" y="422"/>
                  <a:pt x="694" y="428"/>
                  <a:pt x="696" y="436"/>
                </a:cubicBezTo>
                <a:cubicBezTo>
                  <a:pt x="678" y="438"/>
                  <a:pt x="662" y="441"/>
                  <a:pt x="644" y="444"/>
                </a:cubicBezTo>
                <a:cubicBezTo>
                  <a:pt x="647" y="415"/>
                  <a:pt x="651" y="386"/>
                  <a:pt x="651" y="358"/>
                </a:cubicBezTo>
                <a:cubicBezTo>
                  <a:pt x="651" y="324"/>
                  <a:pt x="640" y="315"/>
                  <a:pt x="590" y="307"/>
                </a:cubicBezTo>
                <a:close/>
                <a:moveTo>
                  <a:pt x="935" y="339"/>
                </a:moveTo>
                <a:lnTo>
                  <a:pt x="935" y="339"/>
                </a:lnTo>
                <a:cubicBezTo>
                  <a:pt x="927" y="358"/>
                  <a:pt x="914" y="384"/>
                  <a:pt x="888" y="389"/>
                </a:cubicBezTo>
                <a:cubicBezTo>
                  <a:pt x="888" y="372"/>
                  <a:pt x="894" y="331"/>
                  <a:pt x="894" y="280"/>
                </a:cubicBezTo>
                <a:cubicBezTo>
                  <a:pt x="910" y="285"/>
                  <a:pt x="920" y="286"/>
                  <a:pt x="940" y="291"/>
                </a:cubicBezTo>
                <a:cubicBezTo>
                  <a:pt x="940" y="300"/>
                  <a:pt x="946" y="316"/>
                  <a:pt x="935" y="339"/>
                </a:cubicBezTo>
                <a:close/>
                <a:moveTo>
                  <a:pt x="702" y="940"/>
                </a:moveTo>
                <a:lnTo>
                  <a:pt x="702" y="940"/>
                </a:lnTo>
                <a:cubicBezTo>
                  <a:pt x="705" y="925"/>
                  <a:pt x="707" y="909"/>
                  <a:pt x="709" y="894"/>
                </a:cubicBezTo>
                <a:cubicBezTo>
                  <a:pt x="711" y="879"/>
                  <a:pt x="711" y="863"/>
                  <a:pt x="714" y="848"/>
                </a:cubicBezTo>
                <a:cubicBezTo>
                  <a:pt x="717" y="832"/>
                  <a:pt x="722" y="817"/>
                  <a:pt x="732" y="802"/>
                </a:cubicBezTo>
                <a:cubicBezTo>
                  <a:pt x="726" y="943"/>
                  <a:pt x="698" y="1082"/>
                  <a:pt x="723" y="1222"/>
                </a:cubicBezTo>
                <a:cubicBezTo>
                  <a:pt x="727" y="1223"/>
                  <a:pt x="730" y="1224"/>
                  <a:pt x="733" y="1224"/>
                </a:cubicBezTo>
                <a:cubicBezTo>
                  <a:pt x="739" y="1202"/>
                  <a:pt x="747" y="1181"/>
                  <a:pt x="749" y="1158"/>
                </a:cubicBezTo>
                <a:cubicBezTo>
                  <a:pt x="757" y="1083"/>
                  <a:pt x="762" y="1008"/>
                  <a:pt x="770" y="932"/>
                </a:cubicBezTo>
                <a:cubicBezTo>
                  <a:pt x="771" y="921"/>
                  <a:pt x="781" y="859"/>
                  <a:pt x="788" y="848"/>
                </a:cubicBezTo>
                <a:cubicBezTo>
                  <a:pt x="796" y="1015"/>
                  <a:pt x="770" y="1228"/>
                  <a:pt x="735" y="1391"/>
                </a:cubicBezTo>
                <a:cubicBezTo>
                  <a:pt x="714" y="1242"/>
                  <a:pt x="679" y="1126"/>
                  <a:pt x="656" y="992"/>
                </a:cubicBezTo>
                <a:cubicBezTo>
                  <a:pt x="645" y="929"/>
                  <a:pt x="626" y="866"/>
                  <a:pt x="622" y="801"/>
                </a:cubicBezTo>
                <a:cubicBezTo>
                  <a:pt x="574" y="831"/>
                  <a:pt x="610" y="941"/>
                  <a:pt x="597" y="974"/>
                </a:cubicBezTo>
                <a:cubicBezTo>
                  <a:pt x="586" y="948"/>
                  <a:pt x="536" y="889"/>
                  <a:pt x="555" y="826"/>
                </a:cubicBezTo>
                <a:cubicBezTo>
                  <a:pt x="569" y="781"/>
                  <a:pt x="578" y="727"/>
                  <a:pt x="603" y="692"/>
                </a:cubicBezTo>
                <a:cubicBezTo>
                  <a:pt x="643" y="707"/>
                  <a:pt x="642" y="735"/>
                  <a:pt x="642" y="785"/>
                </a:cubicBezTo>
                <a:cubicBezTo>
                  <a:pt x="642" y="798"/>
                  <a:pt x="645" y="810"/>
                  <a:pt x="647" y="822"/>
                </a:cubicBezTo>
                <a:cubicBezTo>
                  <a:pt x="650" y="822"/>
                  <a:pt x="652" y="822"/>
                  <a:pt x="655" y="822"/>
                </a:cubicBezTo>
                <a:cubicBezTo>
                  <a:pt x="657" y="798"/>
                  <a:pt x="655" y="768"/>
                  <a:pt x="658" y="742"/>
                </a:cubicBezTo>
                <a:cubicBezTo>
                  <a:pt x="680" y="742"/>
                  <a:pt x="704" y="735"/>
                  <a:pt x="724" y="735"/>
                </a:cubicBezTo>
                <a:cubicBezTo>
                  <a:pt x="708" y="798"/>
                  <a:pt x="670" y="873"/>
                  <a:pt x="702" y="940"/>
                </a:cubicBezTo>
                <a:close/>
                <a:moveTo>
                  <a:pt x="345" y="1556"/>
                </a:moveTo>
                <a:lnTo>
                  <a:pt x="345" y="1556"/>
                </a:lnTo>
                <a:cubicBezTo>
                  <a:pt x="228" y="1407"/>
                  <a:pt x="228" y="1378"/>
                  <a:pt x="295" y="1308"/>
                </a:cubicBezTo>
                <a:cubicBezTo>
                  <a:pt x="304" y="1331"/>
                  <a:pt x="300" y="1414"/>
                  <a:pt x="304" y="1430"/>
                </a:cubicBezTo>
                <a:cubicBezTo>
                  <a:pt x="315" y="1476"/>
                  <a:pt x="358" y="1527"/>
                  <a:pt x="406" y="1534"/>
                </a:cubicBezTo>
                <a:cubicBezTo>
                  <a:pt x="435" y="1537"/>
                  <a:pt x="464" y="1537"/>
                  <a:pt x="492" y="1543"/>
                </a:cubicBezTo>
                <a:cubicBezTo>
                  <a:pt x="502" y="1545"/>
                  <a:pt x="524" y="1531"/>
                  <a:pt x="588" y="1530"/>
                </a:cubicBezTo>
                <a:cubicBezTo>
                  <a:pt x="632" y="1522"/>
                  <a:pt x="611" y="1537"/>
                  <a:pt x="655" y="1528"/>
                </a:cubicBezTo>
                <a:cubicBezTo>
                  <a:pt x="574" y="1589"/>
                  <a:pt x="479" y="1613"/>
                  <a:pt x="378" y="1614"/>
                </a:cubicBezTo>
                <a:cubicBezTo>
                  <a:pt x="370" y="1615"/>
                  <a:pt x="360" y="1608"/>
                  <a:pt x="354" y="1602"/>
                </a:cubicBezTo>
                <a:cubicBezTo>
                  <a:pt x="338" y="1586"/>
                  <a:pt x="325" y="1568"/>
                  <a:pt x="308" y="1547"/>
                </a:cubicBezTo>
                <a:cubicBezTo>
                  <a:pt x="322" y="1550"/>
                  <a:pt x="330" y="1552"/>
                  <a:pt x="345" y="1556"/>
                </a:cubicBezTo>
                <a:close/>
                <a:moveTo>
                  <a:pt x="535" y="1241"/>
                </a:moveTo>
                <a:lnTo>
                  <a:pt x="535" y="1241"/>
                </a:lnTo>
                <a:cubicBezTo>
                  <a:pt x="547" y="1223"/>
                  <a:pt x="582" y="1232"/>
                  <a:pt x="593" y="1265"/>
                </a:cubicBezTo>
                <a:cubicBezTo>
                  <a:pt x="616" y="1335"/>
                  <a:pt x="657" y="1477"/>
                  <a:pt x="644" y="1513"/>
                </a:cubicBezTo>
                <a:cubicBezTo>
                  <a:pt x="594" y="1430"/>
                  <a:pt x="568" y="1329"/>
                  <a:pt x="535" y="1241"/>
                </a:cubicBezTo>
                <a:close/>
                <a:moveTo>
                  <a:pt x="538" y="1304"/>
                </a:moveTo>
                <a:lnTo>
                  <a:pt x="538" y="1304"/>
                </a:lnTo>
                <a:cubicBezTo>
                  <a:pt x="555" y="1352"/>
                  <a:pt x="571" y="1400"/>
                  <a:pt x="590" y="1455"/>
                </a:cubicBezTo>
                <a:cubicBezTo>
                  <a:pt x="547" y="1460"/>
                  <a:pt x="512" y="1464"/>
                  <a:pt x="475" y="1469"/>
                </a:cubicBezTo>
                <a:cubicBezTo>
                  <a:pt x="447" y="1396"/>
                  <a:pt x="517" y="1360"/>
                  <a:pt x="538" y="1304"/>
                </a:cubicBezTo>
                <a:close/>
                <a:moveTo>
                  <a:pt x="319" y="1395"/>
                </a:moveTo>
                <a:lnTo>
                  <a:pt x="319" y="1395"/>
                </a:lnTo>
                <a:cubicBezTo>
                  <a:pt x="317" y="1348"/>
                  <a:pt x="323" y="1297"/>
                  <a:pt x="338" y="1252"/>
                </a:cubicBezTo>
                <a:cubicBezTo>
                  <a:pt x="366" y="1170"/>
                  <a:pt x="403" y="1090"/>
                  <a:pt x="438" y="1004"/>
                </a:cubicBezTo>
                <a:cubicBezTo>
                  <a:pt x="447" y="1028"/>
                  <a:pt x="455" y="1048"/>
                  <a:pt x="464" y="1072"/>
                </a:cubicBezTo>
                <a:cubicBezTo>
                  <a:pt x="423" y="1096"/>
                  <a:pt x="411" y="1120"/>
                  <a:pt x="412" y="1156"/>
                </a:cubicBezTo>
                <a:cubicBezTo>
                  <a:pt x="414" y="1208"/>
                  <a:pt x="400" y="1256"/>
                  <a:pt x="380" y="1304"/>
                </a:cubicBezTo>
                <a:cubicBezTo>
                  <a:pt x="371" y="1328"/>
                  <a:pt x="365" y="1354"/>
                  <a:pt x="360" y="1379"/>
                </a:cubicBezTo>
                <a:cubicBezTo>
                  <a:pt x="350" y="1431"/>
                  <a:pt x="404" y="1493"/>
                  <a:pt x="460" y="1484"/>
                </a:cubicBezTo>
                <a:cubicBezTo>
                  <a:pt x="494" y="1479"/>
                  <a:pt x="530" y="1478"/>
                  <a:pt x="565" y="1477"/>
                </a:cubicBezTo>
                <a:cubicBezTo>
                  <a:pt x="577" y="1476"/>
                  <a:pt x="589" y="1479"/>
                  <a:pt x="600" y="1480"/>
                </a:cubicBezTo>
                <a:cubicBezTo>
                  <a:pt x="600" y="1484"/>
                  <a:pt x="600" y="1488"/>
                  <a:pt x="600" y="1492"/>
                </a:cubicBezTo>
                <a:cubicBezTo>
                  <a:pt x="549" y="1516"/>
                  <a:pt x="493" y="1520"/>
                  <a:pt x="437" y="1513"/>
                </a:cubicBezTo>
                <a:cubicBezTo>
                  <a:pt x="355" y="1504"/>
                  <a:pt x="321" y="1473"/>
                  <a:pt x="319" y="1395"/>
                </a:cubicBezTo>
                <a:close/>
                <a:moveTo>
                  <a:pt x="522" y="1060"/>
                </a:moveTo>
                <a:lnTo>
                  <a:pt x="522" y="1060"/>
                </a:lnTo>
                <a:cubicBezTo>
                  <a:pt x="531" y="1057"/>
                  <a:pt x="548" y="1067"/>
                  <a:pt x="558" y="1073"/>
                </a:cubicBezTo>
                <a:cubicBezTo>
                  <a:pt x="516" y="1067"/>
                  <a:pt x="489" y="1101"/>
                  <a:pt x="456" y="1110"/>
                </a:cubicBezTo>
                <a:cubicBezTo>
                  <a:pt x="458" y="1115"/>
                  <a:pt x="458" y="1115"/>
                  <a:pt x="460" y="1119"/>
                </a:cubicBezTo>
                <a:cubicBezTo>
                  <a:pt x="482" y="1111"/>
                  <a:pt x="505" y="1102"/>
                  <a:pt x="535" y="1091"/>
                </a:cubicBezTo>
                <a:cubicBezTo>
                  <a:pt x="557" y="1097"/>
                  <a:pt x="552" y="1089"/>
                  <a:pt x="565" y="1113"/>
                </a:cubicBezTo>
                <a:cubicBezTo>
                  <a:pt x="555" y="1117"/>
                  <a:pt x="528" y="1118"/>
                  <a:pt x="507" y="1125"/>
                </a:cubicBezTo>
                <a:cubicBezTo>
                  <a:pt x="490" y="1131"/>
                  <a:pt x="473" y="1144"/>
                  <a:pt x="464" y="1147"/>
                </a:cubicBezTo>
                <a:cubicBezTo>
                  <a:pt x="464" y="1150"/>
                  <a:pt x="464" y="1153"/>
                  <a:pt x="465" y="1156"/>
                </a:cubicBezTo>
                <a:cubicBezTo>
                  <a:pt x="478" y="1155"/>
                  <a:pt x="494" y="1152"/>
                  <a:pt x="503" y="1146"/>
                </a:cubicBezTo>
                <a:cubicBezTo>
                  <a:pt x="535" y="1134"/>
                  <a:pt x="553" y="1134"/>
                  <a:pt x="568" y="1152"/>
                </a:cubicBezTo>
                <a:cubicBezTo>
                  <a:pt x="575" y="1160"/>
                  <a:pt x="576" y="1182"/>
                  <a:pt x="581" y="1193"/>
                </a:cubicBezTo>
                <a:cubicBezTo>
                  <a:pt x="556" y="1159"/>
                  <a:pt x="525" y="1164"/>
                  <a:pt x="494" y="1178"/>
                </a:cubicBezTo>
                <a:cubicBezTo>
                  <a:pt x="487" y="1181"/>
                  <a:pt x="483" y="1187"/>
                  <a:pt x="478" y="1191"/>
                </a:cubicBezTo>
                <a:cubicBezTo>
                  <a:pt x="484" y="1196"/>
                  <a:pt x="500" y="1189"/>
                  <a:pt x="507" y="1189"/>
                </a:cubicBezTo>
                <a:cubicBezTo>
                  <a:pt x="534" y="1186"/>
                  <a:pt x="533" y="1190"/>
                  <a:pt x="540" y="1189"/>
                </a:cubicBezTo>
                <a:cubicBezTo>
                  <a:pt x="561" y="1185"/>
                  <a:pt x="574" y="1216"/>
                  <a:pt x="582" y="1224"/>
                </a:cubicBezTo>
                <a:cubicBezTo>
                  <a:pt x="572" y="1227"/>
                  <a:pt x="552" y="1210"/>
                  <a:pt x="529" y="1219"/>
                </a:cubicBezTo>
                <a:cubicBezTo>
                  <a:pt x="515" y="1223"/>
                  <a:pt x="501" y="1260"/>
                  <a:pt x="505" y="1267"/>
                </a:cubicBezTo>
                <a:cubicBezTo>
                  <a:pt x="525" y="1298"/>
                  <a:pt x="506" y="1319"/>
                  <a:pt x="489" y="1342"/>
                </a:cubicBezTo>
                <a:cubicBezTo>
                  <a:pt x="471" y="1367"/>
                  <a:pt x="438" y="1403"/>
                  <a:pt x="431" y="1460"/>
                </a:cubicBezTo>
                <a:cubicBezTo>
                  <a:pt x="386" y="1447"/>
                  <a:pt x="367" y="1398"/>
                  <a:pt x="399" y="1324"/>
                </a:cubicBezTo>
                <a:cubicBezTo>
                  <a:pt x="412" y="1281"/>
                  <a:pt x="427" y="1264"/>
                  <a:pt x="428" y="1228"/>
                </a:cubicBezTo>
                <a:cubicBezTo>
                  <a:pt x="428" y="1218"/>
                  <a:pt x="426" y="1208"/>
                  <a:pt x="426" y="1198"/>
                </a:cubicBezTo>
                <a:cubicBezTo>
                  <a:pt x="424" y="1117"/>
                  <a:pt x="442" y="1091"/>
                  <a:pt x="522" y="1060"/>
                </a:cubicBezTo>
                <a:close/>
                <a:moveTo>
                  <a:pt x="534" y="952"/>
                </a:moveTo>
                <a:lnTo>
                  <a:pt x="534" y="952"/>
                </a:lnTo>
                <a:cubicBezTo>
                  <a:pt x="538" y="931"/>
                  <a:pt x="535" y="925"/>
                  <a:pt x="547" y="903"/>
                </a:cubicBezTo>
                <a:cubicBezTo>
                  <a:pt x="564" y="961"/>
                  <a:pt x="565" y="945"/>
                  <a:pt x="605" y="1011"/>
                </a:cubicBezTo>
                <a:cubicBezTo>
                  <a:pt x="611" y="1010"/>
                  <a:pt x="618" y="997"/>
                  <a:pt x="617" y="982"/>
                </a:cubicBezTo>
                <a:cubicBezTo>
                  <a:pt x="613" y="913"/>
                  <a:pt x="613" y="922"/>
                  <a:pt x="609" y="853"/>
                </a:cubicBezTo>
                <a:cubicBezTo>
                  <a:pt x="652" y="1041"/>
                  <a:pt x="670" y="1231"/>
                  <a:pt x="676" y="1421"/>
                </a:cubicBezTo>
                <a:cubicBezTo>
                  <a:pt x="674" y="1423"/>
                  <a:pt x="671" y="1424"/>
                  <a:pt x="668" y="1425"/>
                </a:cubicBezTo>
                <a:cubicBezTo>
                  <a:pt x="661" y="1415"/>
                  <a:pt x="651" y="1406"/>
                  <a:pt x="648" y="1395"/>
                </a:cubicBezTo>
                <a:cubicBezTo>
                  <a:pt x="635" y="1346"/>
                  <a:pt x="622" y="1296"/>
                  <a:pt x="611" y="1246"/>
                </a:cubicBezTo>
                <a:cubicBezTo>
                  <a:pt x="603" y="1213"/>
                  <a:pt x="599" y="1179"/>
                  <a:pt x="592" y="1146"/>
                </a:cubicBezTo>
                <a:cubicBezTo>
                  <a:pt x="587" y="1121"/>
                  <a:pt x="582" y="1096"/>
                  <a:pt x="576" y="1072"/>
                </a:cubicBezTo>
                <a:cubicBezTo>
                  <a:pt x="574" y="1064"/>
                  <a:pt x="569" y="1055"/>
                  <a:pt x="562" y="1051"/>
                </a:cubicBezTo>
                <a:cubicBezTo>
                  <a:pt x="518" y="1026"/>
                  <a:pt x="528" y="989"/>
                  <a:pt x="534" y="952"/>
                </a:cubicBezTo>
                <a:close/>
                <a:moveTo>
                  <a:pt x="662" y="1452"/>
                </a:moveTo>
                <a:lnTo>
                  <a:pt x="662" y="1452"/>
                </a:lnTo>
                <a:cubicBezTo>
                  <a:pt x="690" y="1444"/>
                  <a:pt x="714" y="1418"/>
                  <a:pt x="733" y="1413"/>
                </a:cubicBezTo>
                <a:cubicBezTo>
                  <a:pt x="734" y="1414"/>
                  <a:pt x="750" y="1382"/>
                  <a:pt x="765" y="1374"/>
                </a:cubicBezTo>
                <a:cubicBezTo>
                  <a:pt x="781" y="1365"/>
                  <a:pt x="785" y="1373"/>
                  <a:pt x="786" y="1374"/>
                </a:cubicBezTo>
                <a:cubicBezTo>
                  <a:pt x="777" y="1380"/>
                  <a:pt x="738" y="1472"/>
                  <a:pt x="707" y="1514"/>
                </a:cubicBezTo>
                <a:cubicBezTo>
                  <a:pt x="698" y="1526"/>
                  <a:pt x="686" y="1554"/>
                  <a:pt x="679" y="1555"/>
                </a:cubicBezTo>
                <a:cubicBezTo>
                  <a:pt x="668" y="1557"/>
                  <a:pt x="669" y="1540"/>
                  <a:pt x="665" y="1542"/>
                </a:cubicBezTo>
                <a:cubicBezTo>
                  <a:pt x="662" y="1544"/>
                  <a:pt x="674" y="1461"/>
                  <a:pt x="662" y="1452"/>
                </a:cubicBezTo>
                <a:close/>
                <a:moveTo>
                  <a:pt x="684" y="1193"/>
                </a:moveTo>
                <a:lnTo>
                  <a:pt x="684" y="1193"/>
                </a:lnTo>
                <a:cubicBezTo>
                  <a:pt x="687" y="1225"/>
                  <a:pt x="717" y="1372"/>
                  <a:pt x="720" y="1404"/>
                </a:cubicBezTo>
                <a:cubicBezTo>
                  <a:pt x="716" y="1404"/>
                  <a:pt x="697" y="1419"/>
                  <a:pt x="692" y="1419"/>
                </a:cubicBezTo>
                <a:cubicBezTo>
                  <a:pt x="690" y="1387"/>
                  <a:pt x="688" y="1372"/>
                  <a:pt x="685" y="1340"/>
                </a:cubicBezTo>
                <a:cubicBezTo>
                  <a:pt x="689" y="1340"/>
                  <a:pt x="680" y="1193"/>
                  <a:pt x="684" y="1193"/>
                </a:cubicBezTo>
                <a:close/>
                <a:moveTo>
                  <a:pt x="954" y="816"/>
                </a:moveTo>
                <a:lnTo>
                  <a:pt x="954" y="816"/>
                </a:lnTo>
                <a:cubicBezTo>
                  <a:pt x="1015" y="874"/>
                  <a:pt x="1001" y="1123"/>
                  <a:pt x="985" y="1201"/>
                </a:cubicBezTo>
                <a:cubicBezTo>
                  <a:pt x="966" y="1193"/>
                  <a:pt x="948" y="1181"/>
                  <a:pt x="928" y="1178"/>
                </a:cubicBezTo>
                <a:cubicBezTo>
                  <a:pt x="909" y="1174"/>
                  <a:pt x="895" y="1180"/>
                  <a:pt x="871" y="1210"/>
                </a:cubicBezTo>
                <a:cubicBezTo>
                  <a:pt x="848" y="1122"/>
                  <a:pt x="861" y="987"/>
                  <a:pt x="876" y="908"/>
                </a:cubicBezTo>
                <a:cubicBezTo>
                  <a:pt x="879" y="908"/>
                  <a:pt x="886" y="945"/>
                  <a:pt x="889" y="945"/>
                </a:cubicBezTo>
                <a:cubicBezTo>
                  <a:pt x="894" y="1013"/>
                  <a:pt x="902" y="1080"/>
                  <a:pt x="906" y="1147"/>
                </a:cubicBezTo>
                <a:cubicBezTo>
                  <a:pt x="909" y="1148"/>
                  <a:pt x="912" y="1150"/>
                  <a:pt x="915" y="1151"/>
                </a:cubicBezTo>
                <a:cubicBezTo>
                  <a:pt x="921" y="1135"/>
                  <a:pt x="931" y="1120"/>
                  <a:pt x="933" y="1104"/>
                </a:cubicBezTo>
                <a:cubicBezTo>
                  <a:pt x="942" y="1028"/>
                  <a:pt x="945" y="893"/>
                  <a:pt x="954" y="816"/>
                </a:cubicBezTo>
                <a:close/>
                <a:moveTo>
                  <a:pt x="1190" y="1610"/>
                </a:moveTo>
                <a:lnTo>
                  <a:pt x="1190" y="1610"/>
                </a:lnTo>
                <a:cubicBezTo>
                  <a:pt x="1227" y="1627"/>
                  <a:pt x="1242" y="1659"/>
                  <a:pt x="1241" y="1693"/>
                </a:cubicBezTo>
                <a:cubicBezTo>
                  <a:pt x="1238" y="1763"/>
                  <a:pt x="1231" y="1833"/>
                  <a:pt x="1225" y="1903"/>
                </a:cubicBezTo>
                <a:cubicBezTo>
                  <a:pt x="1224" y="1919"/>
                  <a:pt x="1222" y="1936"/>
                  <a:pt x="1217" y="1952"/>
                </a:cubicBezTo>
                <a:cubicBezTo>
                  <a:pt x="1189" y="1840"/>
                  <a:pt x="1237" y="1722"/>
                  <a:pt x="1190" y="1610"/>
                </a:cubicBezTo>
                <a:close/>
                <a:moveTo>
                  <a:pt x="1153" y="1605"/>
                </a:moveTo>
                <a:lnTo>
                  <a:pt x="1153" y="1605"/>
                </a:lnTo>
                <a:cubicBezTo>
                  <a:pt x="1189" y="1630"/>
                  <a:pt x="1194" y="1670"/>
                  <a:pt x="1194" y="1711"/>
                </a:cubicBezTo>
                <a:cubicBezTo>
                  <a:pt x="1195" y="1782"/>
                  <a:pt x="1191" y="1854"/>
                  <a:pt x="1190" y="1925"/>
                </a:cubicBezTo>
                <a:cubicBezTo>
                  <a:pt x="1190" y="1962"/>
                  <a:pt x="1195" y="1999"/>
                  <a:pt x="1193" y="2038"/>
                </a:cubicBezTo>
                <a:cubicBezTo>
                  <a:pt x="1185" y="2010"/>
                  <a:pt x="1172" y="1983"/>
                  <a:pt x="1170" y="1955"/>
                </a:cubicBezTo>
                <a:cubicBezTo>
                  <a:pt x="1166" y="1884"/>
                  <a:pt x="1167" y="1813"/>
                  <a:pt x="1166" y="1741"/>
                </a:cubicBezTo>
                <a:cubicBezTo>
                  <a:pt x="1166" y="1718"/>
                  <a:pt x="1171" y="1693"/>
                  <a:pt x="1169" y="1670"/>
                </a:cubicBezTo>
                <a:cubicBezTo>
                  <a:pt x="1167" y="1648"/>
                  <a:pt x="1158" y="1626"/>
                  <a:pt x="1153" y="1605"/>
                </a:cubicBezTo>
                <a:close/>
                <a:moveTo>
                  <a:pt x="1127" y="1767"/>
                </a:moveTo>
                <a:lnTo>
                  <a:pt x="1127" y="1767"/>
                </a:lnTo>
                <a:cubicBezTo>
                  <a:pt x="1161" y="1892"/>
                  <a:pt x="1124" y="2073"/>
                  <a:pt x="1119" y="2199"/>
                </a:cubicBezTo>
                <a:cubicBezTo>
                  <a:pt x="1111" y="2146"/>
                  <a:pt x="1106" y="2093"/>
                  <a:pt x="1095" y="2041"/>
                </a:cubicBezTo>
                <a:cubicBezTo>
                  <a:pt x="1086" y="1995"/>
                  <a:pt x="1075" y="1947"/>
                  <a:pt x="1056" y="1904"/>
                </a:cubicBezTo>
                <a:cubicBezTo>
                  <a:pt x="1041" y="1869"/>
                  <a:pt x="1093" y="1791"/>
                  <a:pt x="1127" y="1767"/>
                </a:cubicBezTo>
                <a:close/>
                <a:moveTo>
                  <a:pt x="806" y="1778"/>
                </a:moveTo>
                <a:lnTo>
                  <a:pt x="806" y="1778"/>
                </a:lnTo>
                <a:cubicBezTo>
                  <a:pt x="820" y="1787"/>
                  <a:pt x="829" y="1793"/>
                  <a:pt x="833" y="1796"/>
                </a:cubicBezTo>
                <a:cubicBezTo>
                  <a:pt x="909" y="1780"/>
                  <a:pt x="938" y="1728"/>
                  <a:pt x="955" y="1665"/>
                </a:cubicBezTo>
                <a:cubicBezTo>
                  <a:pt x="946" y="1664"/>
                  <a:pt x="937" y="1662"/>
                  <a:pt x="928" y="1661"/>
                </a:cubicBezTo>
                <a:cubicBezTo>
                  <a:pt x="927" y="1651"/>
                  <a:pt x="927" y="1642"/>
                  <a:pt x="926" y="1633"/>
                </a:cubicBezTo>
                <a:cubicBezTo>
                  <a:pt x="907" y="1643"/>
                  <a:pt x="890" y="1651"/>
                  <a:pt x="872" y="1660"/>
                </a:cubicBezTo>
                <a:cubicBezTo>
                  <a:pt x="899" y="1606"/>
                  <a:pt x="958" y="1604"/>
                  <a:pt x="1111" y="1650"/>
                </a:cubicBezTo>
                <a:cubicBezTo>
                  <a:pt x="1106" y="1637"/>
                  <a:pt x="1101" y="1628"/>
                  <a:pt x="1097" y="1619"/>
                </a:cubicBezTo>
                <a:cubicBezTo>
                  <a:pt x="1131" y="1612"/>
                  <a:pt x="1146" y="1622"/>
                  <a:pt x="1148" y="1650"/>
                </a:cubicBezTo>
                <a:cubicBezTo>
                  <a:pt x="1151" y="1688"/>
                  <a:pt x="1147" y="1722"/>
                  <a:pt x="1114" y="1751"/>
                </a:cubicBezTo>
                <a:cubicBezTo>
                  <a:pt x="1090" y="1772"/>
                  <a:pt x="1074" y="1801"/>
                  <a:pt x="1054" y="1825"/>
                </a:cubicBezTo>
                <a:cubicBezTo>
                  <a:pt x="1046" y="1834"/>
                  <a:pt x="1040" y="1841"/>
                  <a:pt x="1022" y="1834"/>
                </a:cubicBezTo>
                <a:cubicBezTo>
                  <a:pt x="1009" y="1828"/>
                  <a:pt x="989" y="1839"/>
                  <a:pt x="971" y="1842"/>
                </a:cubicBezTo>
                <a:cubicBezTo>
                  <a:pt x="953" y="1845"/>
                  <a:pt x="934" y="1848"/>
                  <a:pt x="916" y="1850"/>
                </a:cubicBezTo>
                <a:cubicBezTo>
                  <a:pt x="915" y="1847"/>
                  <a:pt x="914" y="1843"/>
                  <a:pt x="914" y="1839"/>
                </a:cubicBezTo>
                <a:cubicBezTo>
                  <a:pt x="939" y="1834"/>
                  <a:pt x="965" y="1829"/>
                  <a:pt x="990" y="1824"/>
                </a:cubicBezTo>
                <a:cubicBezTo>
                  <a:pt x="990" y="1821"/>
                  <a:pt x="989" y="1819"/>
                  <a:pt x="989" y="1817"/>
                </a:cubicBezTo>
                <a:cubicBezTo>
                  <a:pt x="968" y="1820"/>
                  <a:pt x="948" y="1822"/>
                  <a:pt x="927" y="1826"/>
                </a:cubicBezTo>
                <a:cubicBezTo>
                  <a:pt x="907" y="1830"/>
                  <a:pt x="888" y="1837"/>
                  <a:pt x="866" y="1838"/>
                </a:cubicBezTo>
                <a:cubicBezTo>
                  <a:pt x="888" y="1810"/>
                  <a:pt x="919" y="1805"/>
                  <a:pt x="950" y="1802"/>
                </a:cubicBezTo>
                <a:cubicBezTo>
                  <a:pt x="975" y="1799"/>
                  <a:pt x="980" y="1789"/>
                  <a:pt x="968" y="1758"/>
                </a:cubicBezTo>
                <a:cubicBezTo>
                  <a:pt x="965" y="1792"/>
                  <a:pt x="942" y="1792"/>
                  <a:pt x="919" y="1794"/>
                </a:cubicBezTo>
                <a:cubicBezTo>
                  <a:pt x="903" y="1796"/>
                  <a:pt x="888" y="1805"/>
                  <a:pt x="872" y="1809"/>
                </a:cubicBezTo>
                <a:cubicBezTo>
                  <a:pt x="853" y="1814"/>
                  <a:pt x="833" y="1817"/>
                  <a:pt x="812" y="1821"/>
                </a:cubicBezTo>
                <a:cubicBezTo>
                  <a:pt x="809" y="1805"/>
                  <a:pt x="808" y="1795"/>
                  <a:pt x="806" y="1778"/>
                </a:cubicBezTo>
                <a:close/>
                <a:moveTo>
                  <a:pt x="630" y="1678"/>
                </a:moveTo>
                <a:lnTo>
                  <a:pt x="630" y="1678"/>
                </a:lnTo>
                <a:cubicBezTo>
                  <a:pt x="631" y="1674"/>
                  <a:pt x="632" y="1670"/>
                  <a:pt x="634" y="1666"/>
                </a:cubicBezTo>
                <a:cubicBezTo>
                  <a:pt x="706" y="1699"/>
                  <a:pt x="779" y="1732"/>
                  <a:pt x="852" y="1765"/>
                </a:cubicBezTo>
                <a:cubicBezTo>
                  <a:pt x="827" y="1778"/>
                  <a:pt x="709" y="1731"/>
                  <a:pt x="630" y="1678"/>
                </a:cubicBezTo>
                <a:close/>
                <a:moveTo>
                  <a:pt x="539" y="1973"/>
                </a:moveTo>
                <a:lnTo>
                  <a:pt x="539" y="1973"/>
                </a:lnTo>
                <a:cubicBezTo>
                  <a:pt x="563" y="1927"/>
                  <a:pt x="584" y="1882"/>
                  <a:pt x="610" y="1841"/>
                </a:cubicBezTo>
                <a:cubicBezTo>
                  <a:pt x="617" y="1831"/>
                  <a:pt x="644" y="1833"/>
                  <a:pt x="661" y="1830"/>
                </a:cubicBezTo>
                <a:cubicBezTo>
                  <a:pt x="664" y="1845"/>
                  <a:pt x="673" y="1861"/>
                  <a:pt x="669" y="1874"/>
                </a:cubicBezTo>
                <a:cubicBezTo>
                  <a:pt x="659" y="1899"/>
                  <a:pt x="643" y="1922"/>
                  <a:pt x="629" y="1946"/>
                </a:cubicBezTo>
                <a:cubicBezTo>
                  <a:pt x="625" y="1943"/>
                  <a:pt x="620" y="1941"/>
                  <a:pt x="616" y="1939"/>
                </a:cubicBezTo>
                <a:cubicBezTo>
                  <a:pt x="626" y="1923"/>
                  <a:pt x="637" y="1908"/>
                  <a:pt x="650" y="1888"/>
                </a:cubicBezTo>
                <a:cubicBezTo>
                  <a:pt x="619" y="1888"/>
                  <a:pt x="599" y="1888"/>
                  <a:pt x="590" y="1919"/>
                </a:cubicBezTo>
                <a:cubicBezTo>
                  <a:pt x="584" y="1940"/>
                  <a:pt x="596" y="1978"/>
                  <a:pt x="539" y="1973"/>
                </a:cubicBezTo>
                <a:close/>
                <a:moveTo>
                  <a:pt x="493" y="1982"/>
                </a:moveTo>
                <a:lnTo>
                  <a:pt x="493" y="1982"/>
                </a:lnTo>
                <a:cubicBezTo>
                  <a:pt x="495" y="1994"/>
                  <a:pt x="497" y="2006"/>
                  <a:pt x="498" y="2009"/>
                </a:cubicBezTo>
                <a:cubicBezTo>
                  <a:pt x="471" y="2035"/>
                  <a:pt x="449" y="2057"/>
                  <a:pt x="426" y="2079"/>
                </a:cubicBezTo>
                <a:cubicBezTo>
                  <a:pt x="433" y="2085"/>
                  <a:pt x="440" y="2091"/>
                  <a:pt x="446" y="2097"/>
                </a:cubicBezTo>
                <a:cubicBezTo>
                  <a:pt x="457" y="2077"/>
                  <a:pt x="468" y="2056"/>
                  <a:pt x="479" y="2036"/>
                </a:cubicBezTo>
                <a:cubicBezTo>
                  <a:pt x="483" y="2040"/>
                  <a:pt x="486" y="2043"/>
                  <a:pt x="490" y="2046"/>
                </a:cubicBezTo>
                <a:cubicBezTo>
                  <a:pt x="500" y="2104"/>
                  <a:pt x="448" y="2169"/>
                  <a:pt x="388" y="2170"/>
                </a:cubicBezTo>
                <a:cubicBezTo>
                  <a:pt x="375" y="2170"/>
                  <a:pt x="354" y="2152"/>
                  <a:pt x="351" y="2140"/>
                </a:cubicBezTo>
                <a:cubicBezTo>
                  <a:pt x="342" y="2105"/>
                  <a:pt x="340" y="2069"/>
                  <a:pt x="338" y="2033"/>
                </a:cubicBezTo>
                <a:cubicBezTo>
                  <a:pt x="337" y="2015"/>
                  <a:pt x="335" y="2003"/>
                  <a:pt x="316" y="1993"/>
                </a:cubicBezTo>
                <a:cubicBezTo>
                  <a:pt x="301" y="1984"/>
                  <a:pt x="288" y="1968"/>
                  <a:pt x="281" y="1953"/>
                </a:cubicBezTo>
                <a:cubicBezTo>
                  <a:pt x="265" y="1923"/>
                  <a:pt x="254" y="1890"/>
                  <a:pt x="241" y="1859"/>
                </a:cubicBezTo>
                <a:cubicBezTo>
                  <a:pt x="243" y="1856"/>
                  <a:pt x="246" y="1854"/>
                  <a:pt x="248" y="1851"/>
                </a:cubicBezTo>
                <a:cubicBezTo>
                  <a:pt x="262" y="1862"/>
                  <a:pt x="279" y="1870"/>
                  <a:pt x="290" y="1883"/>
                </a:cubicBezTo>
                <a:cubicBezTo>
                  <a:pt x="304" y="1899"/>
                  <a:pt x="314" y="1918"/>
                  <a:pt x="326" y="1935"/>
                </a:cubicBezTo>
                <a:cubicBezTo>
                  <a:pt x="358" y="1982"/>
                  <a:pt x="391" y="1990"/>
                  <a:pt x="435" y="1953"/>
                </a:cubicBezTo>
                <a:cubicBezTo>
                  <a:pt x="487" y="1910"/>
                  <a:pt x="537" y="1864"/>
                  <a:pt x="583" y="1815"/>
                </a:cubicBezTo>
                <a:cubicBezTo>
                  <a:pt x="615" y="1782"/>
                  <a:pt x="653" y="1775"/>
                  <a:pt x="696" y="1778"/>
                </a:cubicBezTo>
                <a:cubicBezTo>
                  <a:pt x="709" y="1779"/>
                  <a:pt x="722" y="1790"/>
                  <a:pt x="735" y="1796"/>
                </a:cubicBezTo>
                <a:cubicBezTo>
                  <a:pt x="729" y="1806"/>
                  <a:pt x="723" y="1816"/>
                  <a:pt x="717" y="1826"/>
                </a:cubicBezTo>
                <a:cubicBezTo>
                  <a:pt x="700" y="1819"/>
                  <a:pt x="686" y="1811"/>
                  <a:pt x="672" y="1808"/>
                </a:cubicBezTo>
                <a:cubicBezTo>
                  <a:pt x="627" y="1801"/>
                  <a:pt x="596" y="1815"/>
                  <a:pt x="576" y="1854"/>
                </a:cubicBezTo>
                <a:cubicBezTo>
                  <a:pt x="561" y="1886"/>
                  <a:pt x="541" y="1908"/>
                  <a:pt x="505" y="1925"/>
                </a:cubicBezTo>
                <a:cubicBezTo>
                  <a:pt x="474" y="1939"/>
                  <a:pt x="447" y="1970"/>
                  <a:pt x="430" y="1999"/>
                </a:cubicBezTo>
                <a:cubicBezTo>
                  <a:pt x="403" y="2047"/>
                  <a:pt x="386" y="2100"/>
                  <a:pt x="365" y="2151"/>
                </a:cubicBezTo>
                <a:cubicBezTo>
                  <a:pt x="412" y="2171"/>
                  <a:pt x="458" y="2140"/>
                  <a:pt x="464" y="2078"/>
                </a:cubicBezTo>
                <a:cubicBezTo>
                  <a:pt x="439" y="2104"/>
                  <a:pt x="420" y="2125"/>
                  <a:pt x="396" y="2150"/>
                </a:cubicBezTo>
                <a:cubicBezTo>
                  <a:pt x="400" y="2056"/>
                  <a:pt x="461" y="1959"/>
                  <a:pt x="535" y="1938"/>
                </a:cubicBezTo>
                <a:cubicBezTo>
                  <a:pt x="525" y="1954"/>
                  <a:pt x="514" y="1970"/>
                  <a:pt x="503" y="1987"/>
                </a:cubicBezTo>
                <a:cubicBezTo>
                  <a:pt x="500" y="1985"/>
                  <a:pt x="496" y="1984"/>
                  <a:pt x="493" y="1982"/>
                </a:cubicBezTo>
                <a:close/>
                <a:moveTo>
                  <a:pt x="396" y="1953"/>
                </a:moveTo>
                <a:lnTo>
                  <a:pt x="396" y="1953"/>
                </a:lnTo>
                <a:cubicBezTo>
                  <a:pt x="390" y="1957"/>
                  <a:pt x="368" y="1949"/>
                  <a:pt x="360" y="1941"/>
                </a:cubicBezTo>
                <a:cubicBezTo>
                  <a:pt x="341" y="1923"/>
                  <a:pt x="327" y="1902"/>
                  <a:pt x="307" y="1878"/>
                </a:cubicBezTo>
                <a:cubicBezTo>
                  <a:pt x="349" y="1884"/>
                  <a:pt x="373" y="1922"/>
                  <a:pt x="413" y="1902"/>
                </a:cubicBezTo>
                <a:cubicBezTo>
                  <a:pt x="443" y="1887"/>
                  <a:pt x="473" y="1872"/>
                  <a:pt x="503" y="1858"/>
                </a:cubicBezTo>
                <a:cubicBezTo>
                  <a:pt x="505" y="1861"/>
                  <a:pt x="508" y="1864"/>
                  <a:pt x="510" y="1867"/>
                </a:cubicBezTo>
                <a:cubicBezTo>
                  <a:pt x="472" y="1896"/>
                  <a:pt x="435" y="1926"/>
                  <a:pt x="396" y="1953"/>
                </a:cubicBezTo>
                <a:close/>
                <a:moveTo>
                  <a:pt x="313" y="2007"/>
                </a:moveTo>
                <a:lnTo>
                  <a:pt x="313" y="2007"/>
                </a:lnTo>
                <a:cubicBezTo>
                  <a:pt x="324" y="2013"/>
                  <a:pt x="321" y="2031"/>
                  <a:pt x="323" y="2043"/>
                </a:cubicBezTo>
                <a:cubicBezTo>
                  <a:pt x="324" y="2056"/>
                  <a:pt x="323" y="2069"/>
                  <a:pt x="323" y="2091"/>
                </a:cubicBezTo>
                <a:cubicBezTo>
                  <a:pt x="247" y="2014"/>
                  <a:pt x="211" y="1889"/>
                  <a:pt x="178" y="1803"/>
                </a:cubicBezTo>
                <a:cubicBezTo>
                  <a:pt x="181" y="1802"/>
                  <a:pt x="206" y="1820"/>
                  <a:pt x="209" y="1819"/>
                </a:cubicBezTo>
                <a:cubicBezTo>
                  <a:pt x="222" y="1844"/>
                  <a:pt x="220" y="1886"/>
                  <a:pt x="236" y="1909"/>
                </a:cubicBezTo>
                <a:cubicBezTo>
                  <a:pt x="260" y="1943"/>
                  <a:pt x="278" y="1989"/>
                  <a:pt x="313" y="2007"/>
                </a:cubicBezTo>
                <a:close/>
                <a:moveTo>
                  <a:pt x="153" y="1786"/>
                </a:moveTo>
                <a:lnTo>
                  <a:pt x="153" y="1786"/>
                </a:lnTo>
                <a:cubicBezTo>
                  <a:pt x="171" y="1828"/>
                  <a:pt x="232" y="1995"/>
                  <a:pt x="252" y="2036"/>
                </a:cubicBezTo>
                <a:cubicBezTo>
                  <a:pt x="267" y="2068"/>
                  <a:pt x="279" y="2103"/>
                  <a:pt x="320" y="2116"/>
                </a:cubicBezTo>
                <a:cubicBezTo>
                  <a:pt x="324" y="2117"/>
                  <a:pt x="327" y="2126"/>
                  <a:pt x="329" y="2131"/>
                </a:cubicBezTo>
                <a:cubicBezTo>
                  <a:pt x="346" y="2180"/>
                  <a:pt x="380" y="2196"/>
                  <a:pt x="431" y="2175"/>
                </a:cubicBezTo>
                <a:cubicBezTo>
                  <a:pt x="453" y="2166"/>
                  <a:pt x="473" y="2152"/>
                  <a:pt x="494" y="2140"/>
                </a:cubicBezTo>
                <a:cubicBezTo>
                  <a:pt x="485" y="2168"/>
                  <a:pt x="470" y="2188"/>
                  <a:pt x="433" y="2193"/>
                </a:cubicBezTo>
                <a:cubicBezTo>
                  <a:pt x="320" y="2207"/>
                  <a:pt x="292" y="2194"/>
                  <a:pt x="252" y="2095"/>
                </a:cubicBezTo>
                <a:cubicBezTo>
                  <a:pt x="228" y="2035"/>
                  <a:pt x="183" y="1892"/>
                  <a:pt x="162" y="1832"/>
                </a:cubicBezTo>
                <a:cubicBezTo>
                  <a:pt x="165" y="1831"/>
                  <a:pt x="151" y="1787"/>
                  <a:pt x="153" y="1786"/>
                </a:cubicBezTo>
                <a:close/>
                <a:moveTo>
                  <a:pt x="357" y="741"/>
                </a:moveTo>
                <a:lnTo>
                  <a:pt x="357" y="741"/>
                </a:lnTo>
                <a:cubicBezTo>
                  <a:pt x="368" y="779"/>
                  <a:pt x="384" y="796"/>
                  <a:pt x="369" y="832"/>
                </a:cubicBezTo>
                <a:cubicBezTo>
                  <a:pt x="338" y="903"/>
                  <a:pt x="299" y="988"/>
                  <a:pt x="274" y="1061"/>
                </a:cubicBezTo>
                <a:cubicBezTo>
                  <a:pt x="222" y="1213"/>
                  <a:pt x="174" y="1367"/>
                  <a:pt x="125" y="1521"/>
                </a:cubicBezTo>
                <a:cubicBezTo>
                  <a:pt x="124" y="1523"/>
                  <a:pt x="125" y="1527"/>
                  <a:pt x="125" y="1532"/>
                </a:cubicBezTo>
                <a:cubicBezTo>
                  <a:pt x="133" y="1530"/>
                  <a:pt x="141" y="1528"/>
                  <a:pt x="149" y="1527"/>
                </a:cubicBezTo>
                <a:cubicBezTo>
                  <a:pt x="178" y="1632"/>
                  <a:pt x="245" y="1679"/>
                  <a:pt x="328" y="1646"/>
                </a:cubicBezTo>
                <a:cubicBezTo>
                  <a:pt x="311" y="1626"/>
                  <a:pt x="294" y="1606"/>
                  <a:pt x="278" y="1587"/>
                </a:cubicBezTo>
                <a:cubicBezTo>
                  <a:pt x="275" y="1589"/>
                  <a:pt x="272" y="1591"/>
                  <a:pt x="268" y="1593"/>
                </a:cubicBezTo>
                <a:cubicBezTo>
                  <a:pt x="278" y="1609"/>
                  <a:pt x="288" y="1625"/>
                  <a:pt x="298" y="1641"/>
                </a:cubicBezTo>
                <a:cubicBezTo>
                  <a:pt x="202" y="1643"/>
                  <a:pt x="162" y="1566"/>
                  <a:pt x="170" y="1508"/>
                </a:cubicBezTo>
                <a:cubicBezTo>
                  <a:pt x="174" y="1484"/>
                  <a:pt x="190" y="1473"/>
                  <a:pt x="201" y="1446"/>
                </a:cubicBezTo>
                <a:cubicBezTo>
                  <a:pt x="189" y="1449"/>
                  <a:pt x="162" y="1496"/>
                  <a:pt x="144" y="1502"/>
                </a:cubicBezTo>
                <a:cubicBezTo>
                  <a:pt x="182" y="1374"/>
                  <a:pt x="343" y="1072"/>
                  <a:pt x="412" y="925"/>
                </a:cubicBezTo>
                <a:cubicBezTo>
                  <a:pt x="416" y="927"/>
                  <a:pt x="421" y="958"/>
                  <a:pt x="425" y="959"/>
                </a:cubicBezTo>
                <a:cubicBezTo>
                  <a:pt x="423" y="970"/>
                  <a:pt x="416" y="997"/>
                  <a:pt x="413" y="1008"/>
                </a:cubicBezTo>
                <a:cubicBezTo>
                  <a:pt x="368" y="1106"/>
                  <a:pt x="328" y="1233"/>
                  <a:pt x="263" y="1324"/>
                </a:cubicBezTo>
                <a:cubicBezTo>
                  <a:pt x="232" y="1367"/>
                  <a:pt x="229" y="1412"/>
                  <a:pt x="259" y="1458"/>
                </a:cubicBezTo>
                <a:cubicBezTo>
                  <a:pt x="268" y="1472"/>
                  <a:pt x="274" y="1487"/>
                  <a:pt x="277" y="1505"/>
                </a:cubicBezTo>
                <a:cubicBezTo>
                  <a:pt x="270" y="1500"/>
                  <a:pt x="263" y="1495"/>
                  <a:pt x="256" y="1490"/>
                </a:cubicBezTo>
                <a:cubicBezTo>
                  <a:pt x="209" y="1528"/>
                  <a:pt x="206" y="1579"/>
                  <a:pt x="247" y="1605"/>
                </a:cubicBezTo>
                <a:cubicBezTo>
                  <a:pt x="245" y="1577"/>
                  <a:pt x="242" y="1547"/>
                  <a:pt x="239" y="1518"/>
                </a:cubicBezTo>
                <a:cubicBezTo>
                  <a:pt x="244" y="1516"/>
                  <a:pt x="249" y="1514"/>
                  <a:pt x="254" y="1513"/>
                </a:cubicBezTo>
                <a:cubicBezTo>
                  <a:pt x="267" y="1529"/>
                  <a:pt x="283" y="1544"/>
                  <a:pt x="294" y="1562"/>
                </a:cubicBezTo>
                <a:cubicBezTo>
                  <a:pt x="339" y="1631"/>
                  <a:pt x="371" y="1647"/>
                  <a:pt x="456" y="1627"/>
                </a:cubicBezTo>
                <a:cubicBezTo>
                  <a:pt x="509" y="1614"/>
                  <a:pt x="560" y="1591"/>
                  <a:pt x="611" y="1573"/>
                </a:cubicBezTo>
                <a:cubicBezTo>
                  <a:pt x="627" y="1568"/>
                  <a:pt x="643" y="1561"/>
                  <a:pt x="659" y="1555"/>
                </a:cubicBezTo>
                <a:cubicBezTo>
                  <a:pt x="661" y="1558"/>
                  <a:pt x="662" y="1561"/>
                  <a:pt x="664" y="1565"/>
                </a:cubicBezTo>
                <a:cubicBezTo>
                  <a:pt x="637" y="1577"/>
                  <a:pt x="611" y="1594"/>
                  <a:pt x="583" y="1602"/>
                </a:cubicBezTo>
                <a:cubicBezTo>
                  <a:pt x="503" y="1625"/>
                  <a:pt x="421" y="1644"/>
                  <a:pt x="340" y="1664"/>
                </a:cubicBezTo>
                <a:cubicBezTo>
                  <a:pt x="325" y="1668"/>
                  <a:pt x="311" y="1673"/>
                  <a:pt x="294" y="1678"/>
                </a:cubicBezTo>
                <a:cubicBezTo>
                  <a:pt x="282" y="1692"/>
                  <a:pt x="282" y="1692"/>
                  <a:pt x="327" y="1686"/>
                </a:cubicBezTo>
                <a:cubicBezTo>
                  <a:pt x="398" y="1665"/>
                  <a:pt x="478" y="1649"/>
                  <a:pt x="548" y="1626"/>
                </a:cubicBezTo>
                <a:cubicBezTo>
                  <a:pt x="563" y="1621"/>
                  <a:pt x="665" y="1575"/>
                  <a:pt x="683" y="1576"/>
                </a:cubicBezTo>
                <a:lnTo>
                  <a:pt x="652" y="1636"/>
                </a:lnTo>
                <a:cubicBezTo>
                  <a:pt x="652" y="1636"/>
                  <a:pt x="615" y="1649"/>
                  <a:pt x="576" y="1660"/>
                </a:cubicBezTo>
                <a:cubicBezTo>
                  <a:pt x="535" y="1675"/>
                  <a:pt x="466" y="1727"/>
                  <a:pt x="437" y="1755"/>
                </a:cubicBezTo>
                <a:cubicBezTo>
                  <a:pt x="415" y="1775"/>
                  <a:pt x="348" y="1781"/>
                  <a:pt x="328" y="1760"/>
                </a:cubicBezTo>
                <a:cubicBezTo>
                  <a:pt x="268" y="1695"/>
                  <a:pt x="199" y="1640"/>
                  <a:pt x="118" y="1599"/>
                </a:cubicBezTo>
                <a:cubicBezTo>
                  <a:pt x="104" y="1592"/>
                  <a:pt x="89" y="1586"/>
                  <a:pt x="73" y="1578"/>
                </a:cubicBezTo>
                <a:cubicBezTo>
                  <a:pt x="93" y="1704"/>
                  <a:pt x="213" y="1778"/>
                  <a:pt x="408" y="1788"/>
                </a:cubicBezTo>
                <a:cubicBezTo>
                  <a:pt x="398" y="1813"/>
                  <a:pt x="386" y="1830"/>
                  <a:pt x="353" y="1809"/>
                </a:cubicBezTo>
                <a:cubicBezTo>
                  <a:pt x="351" y="1812"/>
                  <a:pt x="349" y="1814"/>
                  <a:pt x="347" y="1817"/>
                </a:cubicBezTo>
                <a:cubicBezTo>
                  <a:pt x="356" y="1832"/>
                  <a:pt x="365" y="1848"/>
                  <a:pt x="377" y="1868"/>
                </a:cubicBezTo>
                <a:cubicBezTo>
                  <a:pt x="439" y="1776"/>
                  <a:pt x="502" y="1696"/>
                  <a:pt x="605" y="1658"/>
                </a:cubicBezTo>
                <a:cubicBezTo>
                  <a:pt x="616" y="1677"/>
                  <a:pt x="625" y="1694"/>
                  <a:pt x="636" y="1712"/>
                </a:cubicBezTo>
                <a:cubicBezTo>
                  <a:pt x="572" y="1740"/>
                  <a:pt x="488" y="1746"/>
                  <a:pt x="431" y="1817"/>
                </a:cubicBezTo>
                <a:cubicBezTo>
                  <a:pt x="446" y="1813"/>
                  <a:pt x="456" y="1813"/>
                  <a:pt x="459" y="1809"/>
                </a:cubicBezTo>
                <a:cubicBezTo>
                  <a:pt x="496" y="1768"/>
                  <a:pt x="550" y="1759"/>
                  <a:pt x="600" y="1744"/>
                </a:cubicBezTo>
                <a:cubicBezTo>
                  <a:pt x="609" y="1741"/>
                  <a:pt x="620" y="1739"/>
                  <a:pt x="628" y="1734"/>
                </a:cubicBezTo>
                <a:cubicBezTo>
                  <a:pt x="665" y="1713"/>
                  <a:pt x="697" y="1725"/>
                  <a:pt x="732" y="1750"/>
                </a:cubicBezTo>
                <a:cubicBezTo>
                  <a:pt x="707" y="1754"/>
                  <a:pt x="685" y="1756"/>
                  <a:pt x="663" y="1760"/>
                </a:cubicBezTo>
                <a:cubicBezTo>
                  <a:pt x="584" y="1775"/>
                  <a:pt x="516" y="1812"/>
                  <a:pt x="454" y="1858"/>
                </a:cubicBezTo>
                <a:cubicBezTo>
                  <a:pt x="413" y="1889"/>
                  <a:pt x="379" y="1891"/>
                  <a:pt x="333" y="1867"/>
                </a:cubicBezTo>
                <a:cubicBezTo>
                  <a:pt x="221" y="1809"/>
                  <a:pt x="120" y="1740"/>
                  <a:pt x="44" y="1644"/>
                </a:cubicBezTo>
                <a:cubicBezTo>
                  <a:pt x="35" y="1633"/>
                  <a:pt x="31" y="1615"/>
                  <a:pt x="35" y="1602"/>
                </a:cubicBezTo>
                <a:cubicBezTo>
                  <a:pt x="76" y="1465"/>
                  <a:pt x="119" y="1328"/>
                  <a:pt x="194" y="1202"/>
                </a:cubicBezTo>
                <a:cubicBezTo>
                  <a:pt x="218" y="1162"/>
                  <a:pt x="225" y="1117"/>
                  <a:pt x="216" y="1072"/>
                </a:cubicBezTo>
                <a:cubicBezTo>
                  <a:pt x="213" y="1057"/>
                  <a:pt x="197" y="1045"/>
                  <a:pt x="187" y="1031"/>
                </a:cubicBezTo>
                <a:cubicBezTo>
                  <a:pt x="175" y="1043"/>
                  <a:pt x="155" y="1054"/>
                  <a:pt x="152" y="1068"/>
                </a:cubicBezTo>
                <a:cubicBezTo>
                  <a:pt x="144" y="1097"/>
                  <a:pt x="144" y="1127"/>
                  <a:pt x="144" y="1157"/>
                </a:cubicBezTo>
                <a:cubicBezTo>
                  <a:pt x="144" y="1241"/>
                  <a:pt x="107" y="1315"/>
                  <a:pt x="80" y="1401"/>
                </a:cubicBezTo>
                <a:cubicBezTo>
                  <a:pt x="60" y="1163"/>
                  <a:pt x="146" y="888"/>
                  <a:pt x="315" y="767"/>
                </a:cubicBezTo>
                <a:cubicBezTo>
                  <a:pt x="327" y="759"/>
                  <a:pt x="345" y="747"/>
                  <a:pt x="357" y="741"/>
                </a:cubicBezTo>
                <a:close/>
                <a:moveTo>
                  <a:pt x="180" y="1047"/>
                </a:moveTo>
                <a:lnTo>
                  <a:pt x="180" y="1047"/>
                </a:lnTo>
                <a:cubicBezTo>
                  <a:pt x="208" y="1104"/>
                  <a:pt x="190" y="1151"/>
                  <a:pt x="167" y="1198"/>
                </a:cubicBezTo>
                <a:cubicBezTo>
                  <a:pt x="164" y="1150"/>
                  <a:pt x="148" y="1101"/>
                  <a:pt x="180" y="1047"/>
                </a:cubicBezTo>
                <a:close/>
                <a:moveTo>
                  <a:pt x="126" y="1636"/>
                </a:moveTo>
                <a:lnTo>
                  <a:pt x="126" y="1636"/>
                </a:lnTo>
                <a:cubicBezTo>
                  <a:pt x="171" y="1638"/>
                  <a:pt x="262" y="1710"/>
                  <a:pt x="301" y="1760"/>
                </a:cubicBezTo>
                <a:cubicBezTo>
                  <a:pt x="237" y="1764"/>
                  <a:pt x="141" y="1696"/>
                  <a:pt x="126" y="1636"/>
                </a:cubicBezTo>
                <a:close/>
                <a:moveTo>
                  <a:pt x="397" y="919"/>
                </a:moveTo>
                <a:lnTo>
                  <a:pt x="397" y="919"/>
                </a:lnTo>
                <a:cubicBezTo>
                  <a:pt x="381" y="954"/>
                  <a:pt x="359" y="987"/>
                  <a:pt x="343" y="1022"/>
                </a:cubicBezTo>
                <a:cubicBezTo>
                  <a:pt x="302" y="1113"/>
                  <a:pt x="263" y="1204"/>
                  <a:pt x="222" y="1295"/>
                </a:cubicBezTo>
                <a:cubicBezTo>
                  <a:pt x="216" y="1310"/>
                  <a:pt x="209" y="1325"/>
                  <a:pt x="202" y="1340"/>
                </a:cubicBezTo>
                <a:cubicBezTo>
                  <a:pt x="199" y="1339"/>
                  <a:pt x="196" y="1338"/>
                  <a:pt x="193" y="1336"/>
                </a:cubicBezTo>
                <a:cubicBezTo>
                  <a:pt x="256" y="1173"/>
                  <a:pt x="318" y="1010"/>
                  <a:pt x="382" y="843"/>
                </a:cubicBezTo>
                <a:cubicBezTo>
                  <a:pt x="405" y="866"/>
                  <a:pt x="410" y="892"/>
                  <a:pt x="397" y="919"/>
                </a:cubicBezTo>
                <a:close/>
                <a:moveTo>
                  <a:pt x="378" y="700"/>
                </a:moveTo>
                <a:lnTo>
                  <a:pt x="378" y="700"/>
                </a:lnTo>
                <a:cubicBezTo>
                  <a:pt x="379" y="700"/>
                  <a:pt x="364" y="724"/>
                  <a:pt x="336" y="718"/>
                </a:cubicBezTo>
                <a:cubicBezTo>
                  <a:pt x="312" y="713"/>
                  <a:pt x="318" y="686"/>
                  <a:pt x="322" y="670"/>
                </a:cubicBezTo>
                <a:cubicBezTo>
                  <a:pt x="326" y="659"/>
                  <a:pt x="329" y="658"/>
                  <a:pt x="334" y="657"/>
                </a:cubicBezTo>
                <a:cubicBezTo>
                  <a:pt x="340" y="670"/>
                  <a:pt x="362" y="690"/>
                  <a:pt x="378" y="700"/>
                </a:cubicBezTo>
                <a:close/>
                <a:moveTo>
                  <a:pt x="386" y="684"/>
                </a:moveTo>
                <a:lnTo>
                  <a:pt x="386" y="684"/>
                </a:lnTo>
                <a:cubicBezTo>
                  <a:pt x="360" y="666"/>
                  <a:pt x="315" y="652"/>
                  <a:pt x="357" y="610"/>
                </a:cubicBezTo>
                <a:cubicBezTo>
                  <a:pt x="414" y="616"/>
                  <a:pt x="402" y="645"/>
                  <a:pt x="386" y="684"/>
                </a:cubicBezTo>
                <a:close/>
                <a:moveTo>
                  <a:pt x="422" y="746"/>
                </a:moveTo>
                <a:lnTo>
                  <a:pt x="422" y="746"/>
                </a:lnTo>
                <a:cubicBezTo>
                  <a:pt x="442" y="809"/>
                  <a:pt x="462" y="872"/>
                  <a:pt x="483" y="935"/>
                </a:cubicBezTo>
                <a:cubicBezTo>
                  <a:pt x="490" y="958"/>
                  <a:pt x="501" y="980"/>
                  <a:pt x="508" y="1002"/>
                </a:cubicBezTo>
                <a:cubicBezTo>
                  <a:pt x="514" y="1021"/>
                  <a:pt x="518" y="1040"/>
                  <a:pt x="494" y="1057"/>
                </a:cubicBezTo>
                <a:cubicBezTo>
                  <a:pt x="444" y="950"/>
                  <a:pt x="403" y="843"/>
                  <a:pt x="385" y="729"/>
                </a:cubicBezTo>
                <a:cubicBezTo>
                  <a:pt x="407" y="718"/>
                  <a:pt x="416" y="729"/>
                  <a:pt x="422" y="746"/>
                </a:cubicBezTo>
                <a:close/>
                <a:moveTo>
                  <a:pt x="455" y="682"/>
                </a:moveTo>
                <a:lnTo>
                  <a:pt x="455" y="682"/>
                </a:lnTo>
                <a:cubicBezTo>
                  <a:pt x="452" y="685"/>
                  <a:pt x="440" y="696"/>
                  <a:pt x="429" y="697"/>
                </a:cubicBezTo>
                <a:cubicBezTo>
                  <a:pt x="418" y="696"/>
                  <a:pt x="411" y="695"/>
                  <a:pt x="405" y="689"/>
                </a:cubicBezTo>
                <a:cubicBezTo>
                  <a:pt x="408" y="676"/>
                  <a:pt x="410" y="664"/>
                  <a:pt x="413" y="652"/>
                </a:cubicBezTo>
                <a:cubicBezTo>
                  <a:pt x="416" y="651"/>
                  <a:pt x="411" y="630"/>
                  <a:pt x="415" y="629"/>
                </a:cubicBezTo>
                <a:cubicBezTo>
                  <a:pt x="424" y="641"/>
                  <a:pt x="468" y="657"/>
                  <a:pt x="455" y="682"/>
                </a:cubicBezTo>
                <a:close/>
                <a:moveTo>
                  <a:pt x="548" y="626"/>
                </a:moveTo>
                <a:lnTo>
                  <a:pt x="548" y="626"/>
                </a:lnTo>
                <a:cubicBezTo>
                  <a:pt x="529" y="677"/>
                  <a:pt x="493" y="790"/>
                  <a:pt x="474" y="840"/>
                </a:cubicBezTo>
                <a:cubicBezTo>
                  <a:pt x="471" y="840"/>
                  <a:pt x="468" y="796"/>
                  <a:pt x="465" y="796"/>
                </a:cubicBezTo>
                <a:cubicBezTo>
                  <a:pt x="455" y="769"/>
                  <a:pt x="445" y="742"/>
                  <a:pt x="437" y="719"/>
                </a:cubicBezTo>
                <a:cubicBezTo>
                  <a:pt x="474" y="699"/>
                  <a:pt x="489" y="662"/>
                  <a:pt x="513" y="635"/>
                </a:cubicBezTo>
                <a:cubicBezTo>
                  <a:pt x="519" y="638"/>
                  <a:pt x="543" y="623"/>
                  <a:pt x="548" y="626"/>
                </a:cubicBezTo>
                <a:close/>
                <a:moveTo>
                  <a:pt x="588" y="680"/>
                </a:moveTo>
                <a:lnTo>
                  <a:pt x="588" y="680"/>
                </a:lnTo>
                <a:cubicBezTo>
                  <a:pt x="542" y="757"/>
                  <a:pt x="527" y="839"/>
                  <a:pt x="521" y="924"/>
                </a:cubicBezTo>
                <a:cubicBezTo>
                  <a:pt x="520" y="929"/>
                  <a:pt x="517" y="934"/>
                  <a:pt x="512" y="947"/>
                </a:cubicBezTo>
                <a:cubicBezTo>
                  <a:pt x="503" y="909"/>
                  <a:pt x="485" y="884"/>
                  <a:pt x="498" y="849"/>
                </a:cubicBezTo>
                <a:cubicBezTo>
                  <a:pt x="517" y="798"/>
                  <a:pt x="528" y="743"/>
                  <a:pt x="544" y="691"/>
                </a:cubicBezTo>
                <a:cubicBezTo>
                  <a:pt x="552" y="663"/>
                  <a:pt x="564" y="637"/>
                  <a:pt x="575" y="606"/>
                </a:cubicBezTo>
                <a:cubicBezTo>
                  <a:pt x="601" y="632"/>
                  <a:pt x="600" y="659"/>
                  <a:pt x="588" y="680"/>
                </a:cubicBezTo>
                <a:close/>
                <a:moveTo>
                  <a:pt x="578" y="352"/>
                </a:moveTo>
                <a:lnTo>
                  <a:pt x="578" y="352"/>
                </a:lnTo>
                <a:lnTo>
                  <a:pt x="581" y="335"/>
                </a:lnTo>
                <a:lnTo>
                  <a:pt x="623" y="343"/>
                </a:lnTo>
                <a:cubicBezTo>
                  <a:pt x="623" y="343"/>
                  <a:pt x="609" y="344"/>
                  <a:pt x="596" y="343"/>
                </a:cubicBezTo>
                <a:cubicBezTo>
                  <a:pt x="583" y="343"/>
                  <a:pt x="578" y="352"/>
                  <a:pt x="578" y="352"/>
                </a:cubicBezTo>
                <a:close/>
                <a:moveTo>
                  <a:pt x="559" y="112"/>
                </a:moveTo>
                <a:lnTo>
                  <a:pt x="559" y="112"/>
                </a:lnTo>
                <a:lnTo>
                  <a:pt x="594" y="121"/>
                </a:lnTo>
                <a:cubicBezTo>
                  <a:pt x="592" y="125"/>
                  <a:pt x="591" y="129"/>
                  <a:pt x="590" y="132"/>
                </a:cubicBezTo>
                <a:cubicBezTo>
                  <a:pt x="588" y="132"/>
                  <a:pt x="585" y="167"/>
                  <a:pt x="600" y="179"/>
                </a:cubicBezTo>
                <a:cubicBezTo>
                  <a:pt x="606" y="184"/>
                  <a:pt x="586" y="186"/>
                  <a:pt x="585" y="186"/>
                </a:cubicBezTo>
                <a:cubicBezTo>
                  <a:pt x="579" y="179"/>
                  <a:pt x="563" y="146"/>
                  <a:pt x="559" y="112"/>
                </a:cubicBezTo>
                <a:close/>
                <a:moveTo>
                  <a:pt x="999" y="134"/>
                </a:moveTo>
                <a:lnTo>
                  <a:pt x="999" y="134"/>
                </a:lnTo>
                <a:lnTo>
                  <a:pt x="967" y="141"/>
                </a:lnTo>
                <a:cubicBezTo>
                  <a:pt x="963" y="134"/>
                  <a:pt x="957" y="125"/>
                  <a:pt x="952" y="120"/>
                </a:cubicBezTo>
                <a:cubicBezTo>
                  <a:pt x="949" y="116"/>
                  <a:pt x="939" y="109"/>
                  <a:pt x="931" y="103"/>
                </a:cubicBezTo>
                <a:cubicBezTo>
                  <a:pt x="930" y="112"/>
                  <a:pt x="927" y="127"/>
                  <a:pt x="920" y="131"/>
                </a:cubicBezTo>
                <a:cubicBezTo>
                  <a:pt x="920" y="131"/>
                  <a:pt x="902" y="96"/>
                  <a:pt x="901" y="98"/>
                </a:cubicBezTo>
                <a:cubicBezTo>
                  <a:pt x="897" y="105"/>
                  <a:pt x="881" y="122"/>
                  <a:pt x="875" y="129"/>
                </a:cubicBezTo>
                <a:cubicBezTo>
                  <a:pt x="849" y="90"/>
                  <a:pt x="850" y="87"/>
                  <a:pt x="813" y="118"/>
                </a:cubicBezTo>
                <a:cubicBezTo>
                  <a:pt x="806" y="105"/>
                  <a:pt x="801" y="84"/>
                  <a:pt x="794" y="70"/>
                </a:cubicBezTo>
                <a:cubicBezTo>
                  <a:pt x="784" y="79"/>
                  <a:pt x="776" y="100"/>
                  <a:pt x="765" y="109"/>
                </a:cubicBezTo>
                <a:cubicBezTo>
                  <a:pt x="759" y="102"/>
                  <a:pt x="750" y="80"/>
                  <a:pt x="738" y="64"/>
                </a:cubicBezTo>
                <a:cubicBezTo>
                  <a:pt x="723" y="85"/>
                  <a:pt x="711" y="102"/>
                  <a:pt x="696" y="124"/>
                </a:cubicBezTo>
                <a:cubicBezTo>
                  <a:pt x="689" y="110"/>
                  <a:pt x="676" y="92"/>
                  <a:pt x="670" y="79"/>
                </a:cubicBezTo>
                <a:cubicBezTo>
                  <a:pt x="668" y="76"/>
                  <a:pt x="652" y="100"/>
                  <a:pt x="645" y="118"/>
                </a:cubicBezTo>
                <a:cubicBezTo>
                  <a:pt x="642" y="125"/>
                  <a:pt x="612" y="81"/>
                  <a:pt x="611" y="79"/>
                </a:cubicBezTo>
                <a:cubicBezTo>
                  <a:pt x="608" y="88"/>
                  <a:pt x="604" y="98"/>
                  <a:pt x="600" y="107"/>
                </a:cubicBezTo>
                <a:cubicBezTo>
                  <a:pt x="594" y="105"/>
                  <a:pt x="582" y="100"/>
                  <a:pt x="573" y="98"/>
                </a:cubicBezTo>
                <a:cubicBezTo>
                  <a:pt x="585" y="91"/>
                  <a:pt x="599" y="84"/>
                  <a:pt x="611" y="79"/>
                </a:cubicBezTo>
                <a:cubicBezTo>
                  <a:pt x="680" y="55"/>
                  <a:pt x="808" y="48"/>
                  <a:pt x="922" y="94"/>
                </a:cubicBezTo>
                <a:lnTo>
                  <a:pt x="930" y="97"/>
                </a:lnTo>
                <a:cubicBezTo>
                  <a:pt x="931" y="97"/>
                  <a:pt x="931" y="98"/>
                  <a:pt x="932" y="98"/>
                </a:cubicBezTo>
                <a:cubicBezTo>
                  <a:pt x="932" y="98"/>
                  <a:pt x="932" y="98"/>
                  <a:pt x="932" y="98"/>
                </a:cubicBezTo>
                <a:lnTo>
                  <a:pt x="949" y="107"/>
                </a:lnTo>
                <a:cubicBezTo>
                  <a:pt x="949" y="107"/>
                  <a:pt x="975" y="119"/>
                  <a:pt x="988" y="127"/>
                </a:cubicBezTo>
                <a:cubicBezTo>
                  <a:pt x="994" y="130"/>
                  <a:pt x="997" y="132"/>
                  <a:pt x="999" y="134"/>
                </a:cubicBezTo>
                <a:close/>
                <a:moveTo>
                  <a:pt x="945" y="204"/>
                </a:moveTo>
                <a:lnTo>
                  <a:pt x="945" y="204"/>
                </a:lnTo>
                <a:cubicBezTo>
                  <a:pt x="945" y="204"/>
                  <a:pt x="973" y="174"/>
                  <a:pt x="970" y="155"/>
                </a:cubicBezTo>
                <a:lnTo>
                  <a:pt x="1000" y="145"/>
                </a:lnTo>
                <a:cubicBezTo>
                  <a:pt x="997" y="156"/>
                  <a:pt x="963" y="210"/>
                  <a:pt x="963" y="210"/>
                </a:cubicBezTo>
                <a:lnTo>
                  <a:pt x="945" y="204"/>
                </a:lnTo>
                <a:close/>
                <a:moveTo>
                  <a:pt x="905" y="405"/>
                </a:moveTo>
                <a:lnTo>
                  <a:pt x="905" y="405"/>
                </a:lnTo>
                <a:cubicBezTo>
                  <a:pt x="938" y="410"/>
                  <a:pt x="940" y="366"/>
                  <a:pt x="949" y="348"/>
                </a:cubicBezTo>
                <a:cubicBezTo>
                  <a:pt x="969" y="371"/>
                  <a:pt x="921" y="405"/>
                  <a:pt x="920" y="436"/>
                </a:cubicBezTo>
                <a:cubicBezTo>
                  <a:pt x="900" y="439"/>
                  <a:pt x="906" y="420"/>
                  <a:pt x="905" y="405"/>
                </a:cubicBezTo>
                <a:close/>
                <a:moveTo>
                  <a:pt x="966" y="679"/>
                </a:moveTo>
                <a:lnTo>
                  <a:pt x="966" y="679"/>
                </a:lnTo>
                <a:cubicBezTo>
                  <a:pt x="911" y="687"/>
                  <a:pt x="851" y="690"/>
                  <a:pt x="793" y="699"/>
                </a:cubicBezTo>
                <a:cubicBezTo>
                  <a:pt x="841" y="671"/>
                  <a:pt x="870" y="635"/>
                  <a:pt x="900" y="604"/>
                </a:cubicBezTo>
                <a:cubicBezTo>
                  <a:pt x="909" y="626"/>
                  <a:pt x="911" y="637"/>
                  <a:pt x="954" y="632"/>
                </a:cubicBezTo>
                <a:cubicBezTo>
                  <a:pt x="957" y="632"/>
                  <a:pt x="960" y="668"/>
                  <a:pt x="966" y="679"/>
                </a:cubicBezTo>
                <a:close/>
                <a:moveTo>
                  <a:pt x="1011" y="714"/>
                </a:moveTo>
                <a:lnTo>
                  <a:pt x="1011" y="714"/>
                </a:lnTo>
                <a:cubicBezTo>
                  <a:pt x="930" y="731"/>
                  <a:pt x="767" y="745"/>
                  <a:pt x="748" y="719"/>
                </a:cubicBezTo>
                <a:cubicBezTo>
                  <a:pt x="821" y="710"/>
                  <a:pt x="908" y="703"/>
                  <a:pt x="982" y="695"/>
                </a:cubicBezTo>
                <a:cubicBezTo>
                  <a:pt x="980" y="672"/>
                  <a:pt x="980" y="661"/>
                  <a:pt x="979" y="649"/>
                </a:cubicBezTo>
                <a:cubicBezTo>
                  <a:pt x="982" y="648"/>
                  <a:pt x="984" y="648"/>
                  <a:pt x="987" y="648"/>
                </a:cubicBezTo>
                <a:cubicBezTo>
                  <a:pt x="992" y="666"/>
                  <a:pt x="1006" y="692"/>
                  <a:pt x="1011" y="714"/>
                </a:cubicBezTo>
                <a:close/>
                <a:moveTo>
                  <a:pt x="1401" y="1166"/>
                </a:moveTo>
                <a:lnTo>
                  <a:pt x="1401" y="1166"/>
                </a:lnTo>
                <a:cubicBezTo>
                  <a:pt x="1353" y="1108"/>
                  <a:pt x="1337" y="1065"/>
                  <a:pt x="1323" y="1044"/>
                </a:cubicBezTo>
                <a:cubicBezTo>
                  <a:pt x="1328" y="1041"/>
                  <a:pt x="1353" y="1046"/>
                  <a:pt x="1353" y="1054"/>
                </a:cubicBezTo>
                <a:lnTo>
                  <a:pt x="1398" y="1128"/>
                </a:lnTo>
                <a:cubicBezTo>
                  <a:pt x="1395" y="1130"/>
                  <a:pt x="1405" y="1164"/>
                  <a:pt x="1401" y="1166"/>
                </a:cubicBezTo>
                <a:close/>
                <a:moveTo>
                  <a:pt x="1442" y="1313"/>
                </a:moveTo>
                <a:lnTo>
                  <a:pt x="1442" y="1313"/>
                </a:lnTo>
                <a:cubicBezTo>
                  <a:pt x="1441" y="1316"/>
                  <a:pt x="1440" y="1320"/>
                  <a:pt x="1437" y="1327"/>
                </a:cubicBezTo>
                <a:cubicBezTo>
                  <a:pt x="1381" y="1298"/>
                  <a:pt x="1340" y="1238"/>
                  <a:pt x="1262" y="1248"/>
                </a:cubicBezTo>
                <a:cubicBezTo>
                  <a:pt x="1279" y="1239"/>
                  <a:pt x="1295" y="1229"/>
                  <a:pt x="1313" y="1221"/>
                </a:cubicBezTo>
                <a:cubicBezTo>
                  <a:pt x="1331" y="1213"/>
                  <a:pt x="1351" y="1206"/>
                  <a:pt x="1373" y="1196"/>
                </a:cubicBezTo>
                <a:cubicBezTo>
                  <a:pt x="1346" y="1157"/>
                  <a:pt x="1306" y="1180"/>
                  <a:pt x="1275" y="1169"/>
                </a:cubicBezTo>
                <a:cubicBezTo>
                  <a:pt x="1260" y="1132"/>
                  <a:pt x="1255" y="1129"/>
                  <a:pt x="1212" y="1143"/>
                </a:cubicBezTo>
                <a:cubicBezTo>
                  <a:pt x="1169" y="1157"/>
                  <a:pt x="1143" y="1187"/>
                  <a:pt x="1124" y="1224"/>
                </a:cubicBezTo>
                <a:cubicBezTo>
                  <a:pt x="1118" y="1236"/>
                  <a:pt x="1113" y="1248"/>
                  <a:pt x="1107" y="1260"/>
                </a:cubicBezTo>
                <a:cubicBezTo>
                  <a:pt x="1103" y="1259"/>
                  <a:pt x="1100" y="1259"/>
                  <a:pt x="1096" y="1259"/>
                </a:cubicBezTo>
                <a:cubicBezTo>
                  <a:pt x="1096" y="1247"/>
                  <a:pt x="1095" y="1235"/>
                  <a:pt x="1097" y="1223"/>
                </a:cubicBezTo>
                <a:cubicBezTo>
                  <a:pt x="1106" y="1161"/>
                  <a:pt x="1119" y="1098"/>
                  <a:pt x="1125" y="1036"/>
                </a:cubicBezTo>
                <a:cubicBezTo>
                  <a:pt x="1130" y="990"/>
                  <a:pt x="1124" y="943"/>
                  <a:pt x="1100" y="901"/>
                </a:cubicBezTo>
                <a:cubicBezTo>
                  <a:pt x="1097" y="901"/>
                  <a:pt x="1093" y="900"/>
                  <a:pt x="1089" y="900"/>
                </a:cubicBezTo>
                <a:cubicBezTo>
                  <a:pt x="1082" y="929"/>
                  <a:pt x="1070" y="958"/>
                  <a:pt x="1069" y="988"/>
                </a:cubicBezTo>
                <a:cubicBezTo>
                  <a:pt x="1067" y="1046"/>
                  <a:pt x="1072" y="1104"/>
                  <a:pt x="1072" y="1161"/>
                </a:cubicBezTo>
                <a:cubicBezTo>
                  <a:pt x="1072" y="1186"/>
                  <a:pt x="1066" y="1210"/>
                  <a:pt x="1063" y="1233"/>
                </a:cubicBezTo>
                <a:cubicBezTo>
                  <a:pt x="1020" y="1230"/>
                  <a:pt x="1019" y="1203"/>
                  <a:pt x="1016" y="1177"/>
                </a:cubicBezTo>
                <a:cubicBezTo>
                  <a:pt x="1003" y="1058"/>
                  <a:pt x="1018" y="1002"/>
                  <a:pt x="1004" y="882"/>
                </a:cubicBezTo>
                <a:cubicBezTo>
                  <a:pt x="999" y="835"/>
                  <a:pt x="931" y="751"/>
                  <a:pt x="929" y="741"/>
                </a:cubicBezTo>
                <a:cubicBezTo>
                  <a:pt x="951" y="727"/>
                  <a:pt x="1029" y="755"/>
                  <a:pt x="1030" y="704"/>
                </a:cubicBezTo>
                <a:cubicBezTo>
                  <a:pt x="1041" y="728"/>
                  <a:pt x="1052" y="752"/>
                  <a:pt x="1064" y="779"/>
                </a:cubicBezTo>
                <a:cubicBezTo>
                  <a:pt x="1083" y="752"/>
                  <a:pt x="1067" y="733"/>
                  <a:pt x="1055" y="714"/>
                </a:cubicBezTo>
                <a:cubicBezTo>
                  <a:pt x="1042" y="695"/>
                  <a:pt x="1026" y="678"/>
                  <a:pt x="1010" y="657"/>
                </a:cubicBezTo>
                <a:cubicBezTo>
                  <a:pt x="1019" y="657"/>
                  <a:pt x="1026" y="656"/>
                  <a:pt x="1031" y="658"/>
                </a:cubicBezTo>
                <a:cubicBezTo>
                  <a:pt x="1167" y="705"/>
                  <a:pt x="1265" y="787"/>
                  <a:pt x="1314" y="918"/>
                </a:cubicBezTo>
                <a:cubicBezTo>
                  <a:pt x="1331" y="965"/>
                  <a:pt x="1353" y="1011"/>
                  <a:pt x="1368" y="1060"/>
                </a:cubicBezTo>
                <a:cubicBezTo>
                  <a:pt x="1363" y="1053"/>
                  <a:pt x="1360" y="1043"/>
                  <a:pt x="1353" y="1039"/>
                </a:cubicBezTo>
                <a:cubicBezTo>
                  <a:pt x="1343" y="1034"/>
                  <a:pt x="1331" y="1032"/>
                  <a:pt x="1319" y="1029"/>
                </a:cubicBezTo>
                <a:cubicBezTo>
                  <a:pt x="1318" y="1039"/>
                  <a:pt x="1311" y="1051"/>
                  <a:pt x="1315" y="1058"/>
                </a:cubicBezTo>
                <a:cubicBezTo>
                  <a:pt x="1339" y="1096"/>
                  <a:pt x="1349" y="1144"/>
                  <a:pt x="1392" y="1170"/>
                </a:cubicBezTo>
                <a:cubicBezTo>
                  <a:pt x="1440" y="1198"/>
                  <a:pt x="1451" y="1257"/>
                  <a:pt x="1442" y="1313"/>
                </a:cubicBezTo>
                <a:close/>
                <a:moveTo>
                  <a:pt x="1543" y="1650"/>
                </a:moveTo>
                <a:lnTo>
                  <a:pt x="1543" y="1650"/>
                </a:lnTo>
                <a:cubicBezTo>
                  <a:pt x="1533" y="1634"/>
                  <a:pt x="1525" y="1622"/>
                  <a:pt x="1518" y="1609"/>
                </a:cubicBezTo>
                <a:cubicBezTo>
                  <a:pt x="1510" y="1596"/>
                  <a:pt x="1505" y="1583"/>
                  <a:pt x="1498" y="1569"/>
                </a:cubicBezTo>
                <a:cubicBezTo>
                  <a:pt x="1531" y="1549"/>
                  <a:pt x="1504" y="1526"/>
                  <a:pt x="1502" y="1503"/>
                </a:cubicBezTo>
                <a:cubicBezTo>
                  <a:pt x="1501" y="1503"/>
                  <a:pt x="1501" y="1503"/>
                  <a:pt x="1501" y="1503"/>
                </a:cubicBezTo>
                <a:cubicBezTo>
                  <a:pt x="1500" y="1502"/>
                  <a:pt x="1500" y="1502"/>
                  <a:pt x="1500" y="1501"/>
                </a:cubicBezTo>
                <a:cubicBezTo>
                  <a:pt x="1475" y="1488"/>
                  <a:pt x="1450" y="1473"/>
                  <a:pt x="1424" y="1462"/>
                </a:cubicBezTo>
                <a:cubicBezTo>
                  <a:pt x="1398" y="1451"/>
                  <a:pt x="1371" y="1443"/>
                  <a:pt x="1344" y="1434"/>
                </a:cubicBezTo>
                <a:cubicBezTo>
                  <a:pt x="1345" y="1430"/>
                  <a:pt x="1346" y="1426"/>
                  <a:pt x="1346" y="1422"/>
                </a:cubicBezTo>
                <a:cubicBezTo>
                  <a:pt x="1371" y="1425"/>
                  <a:pt x="1396" y="1427"/>
                  <a:pt x="1425" y="1429"/>
                </a:cubicBezTo>
                <a:cubicBezTo>
                  <a:pt x="1406" y="1375"/>
                  <a:pt x="1353" y="1378"/>
                  <a:pt x="1304" y="1367"/>
                </a:cubicBezTo>
                <a:cubicBezTo>
                  <a:pt x="1312" y="1362"/>
                  <a:pt x="1318" y="1358"/>
                  <a:pt x="1324" y="1356"/>
                </a:cubicBezTo>
                <a:cubicBezTo>
                  <a:pt x="1330" y="1352"/>
                  <a:pt x="1337" y="1351"/>
                  <a:pt x="1344" y="1348"/>
                </a:cubicBezTo>
                <a:cubicBezTo>
                  <a:pt x="1330" y="1306"/>
                  <a:pt x="1327" y="1306"/>
                  <a:pt x="1218" y="1344"/>
                </a:cubicBezTo>
                <a:cubicBezTo>
                  <a:pt x="1216" y="1282"/>
                  <a:pt x="1146" y="1294"/>
                  <a:pt x="1115" y="1258"/>
                </a:cubicBezTo>
                <a:cubicBezTo>
                  <a:pt x="1153" y="1230"/>
                  <a:pt x="1165" y="1170"/>
                  <a:pt x="1233" y="1160"/>
                </a:cubicBezTo>
                <a:cubicBezTo>
                  <a:pt x="1229" y="1176"/>
                  <a:pt x="1226" y="1188"/>
                  <a:pt x="1222" y="1207"/>
                </a:cubicBezTo>
                <a:cubicBezTo>
                  <a:pt x="1256" y="1198"/>
                  <a:pt x="1286" y="1190"/>
                  <a:pt x="1315" y="1183"/>
                </a:cubicBezTo>
                <a:cubicBezTo>
                  <a:pt x="1317" y="1185"/>
                  <a:pt x="1318" y="1188"/>
                  <a:pt x="1320" y="1191"/>
                </a:cubicBezTo>
                <a:cubicBezTo>
                  <a:pt x="1277" y="1218"/>
                  <a:pt x="1233" y="1245"/>
                  <a:pt x="1190" y="1272"/>
                </a:cubicBezTo>
                <a:cubicBezTo>
                  <a:pt x="1192" y="1277"/>
                  <a:pt x="1194" y="1282"/>
                  <a:pt x="1196" y="1286"/>
                </a:cubicBezTo>
                <a:cubicBezTo>
                  <a:pt x="1211" y="1284"/>
                  <a:pt x="1227" y="1285"/>
                  <a:pt x="1240" y="1279"/>
                </a:cubicBezTo>
                <a:cubicBezTo>
                  <a:pt x="1275" y="1260"/>
                  <a:pt x="1306" y="1264"/>
                  <a:pt x="1337" y="1288"/>
                </a:cubicBezTo>
                <a:cubicBezTo>
                  <a:pt x="1367" y="1311"/>
                  <a:pt x="1402" y="1328"/>
                  <a:pt x="1429" y="1354"/>
                </a:cubicBezTo>
                <a:cubicBezTo>
                  <a:pt x="1450" y="1373"/>
                  <a:pt x="1463" y="1402"/>
                  <a:pt x="1479" y="1426"/>
                </a:cubicBezTo>
                <a:cubicBezTo>
                  <a:pt x="1475" y="1428"/>
                  <a:pt x="1472" y="1430"/>
                  <a:pt x="1468" y="1432"/>
                </a:cubicBezTo>
                <a:cubicBezTo>
                  <a:pt x="1460" y="1414"/>
                  <a:pt x="1453" y="1395"/>
                  <a:pt x="1441" y="1379"/>
                </a:cubicBezTo>
                <a:cubicBezTo>
                  <a:pt x="1436" y="1372"/>
                  <a:pt x="1423" y="1369"/>
                  <a:pt x="1413" y="1365"/>
                </a:cubicBezTo>
                <a:cubicBezTo>
                  <a:pt x="1414" y="1374"/>
                  <a:pt x="1413" y="1385"/>
                  <a:pt x="1418" y="1392"/>
                </a:cubicBezTo>
                <a:cubicBezTo>
                  <a:pt x="1438" y="1420"/>
                  <a:pt x="1461" y="1447"/>
                  <a:pt x="1482" y="1475"/>
                </a:cubicBezTo>
                <a:cubicBezTo>
                  <a:pt x="1488" y="1483"/>
                  <a:pt x="1494" y="1492"/>
                  <a:pt x="1500" y="1501"/>
                </a:cubicBezTo>
                <a:cubicBezTo>
                  <a:pt x="1500" y="1501"/>
                  <a:pt x="1501" y="1502"/>
                  <a:pt x="1501" y="1502"/>
                </a:cubicBezTo>
                <a:cubicBezTo>
                  <a:pt x="1502" y="1502"/>
                  <a:pt x="1502" y="1503"/>
                  <a:pt x="1502" y="1503"/>
                </a:cubicBezTo>
                <a:cubicBezTo>
                  <a:pt x="1560" y="1550"/>
                  <a:pt x="1572" y="1588"/>
                  <a:pt x="1543" y="1650"/>
                </a:cubicBezTo>
                <a:close/>
                <a:moveTo>
                  <a:pt x="685" y="346"/>
                </a:moveTo>
                <a:lnTo>
                  <a:pt x="685" y="346"/>
                </a:lnTo>
                <a:cubicBezTo>
                  <a:pt x="697" y="352"/>
                  <a:pt x="711" y="348"/>
                  <a:pt x="718" y="352"/>
                </a:cubicBezTo>
                <a:cubicBezTo>
                  <a:pt x="715" y="353"/>
                  <a:pt x="706" y="362"/>
                  <a:pt x="703" y="363"/>
                </a:cubicBezTo>
                <a:cubicBezTo>
                  <a:pt x="707" y="378"/>
                  <a:pt x="707" y="396"/>
                  <a:pt x="716" y="408"/>
                </a:cubicBezTo>
                <a:cubicBezTo>
                  <a:pt x="732" y="428"/>
                  <a:pt x="756" y="432"/>
                  <a:pt x="777" y="424"/>
                </a:cubicBezTo>
                <a:cubicBezTo>
                  <a:pt x="759" y="415"/>
                  <a:pt x="741" y="406"/>
                  <a:pt x="717" y="394"/>
                </a:cubicBezTo>
                <a:cubicBezTo>
                  <a:pt x="750" y="379"/>
                  <a:pt x="784" y="406"/>
                  <a:pt x="804" y="368"/>
                </a:cubicBezTo>
                <a:cubicBezTo>
                  <a:pt x="797" y="352"/>
                  <a:pt x="755" y="352"/>
                  <a:pt x="747" y="337"/>
                </a:cubicBezTo>
                <a:cubicBezTo>
                  <a:pt x="766" y="335"/>
                  <a:pt x="794" y="330"/>
                  <a:pt x="816" y="337"/>
                </a:cubicBezTo>
                <a:cubicBezTo>
                  <a:pt x="796" y="307"/>
                  <a:pt x="736" y="297"/>
                  <a:pt x="702" y="317"/>
                </a:cubicBezTo>
                <a:cubicBezTo>
                  <a:pt x="693" y="322"/>
                  <a:pt x="690" y="336"/>
                  <a:pt x="685" y="346"/>
                </a:cubicBezTo>
                <a:close/>
                <a:moveTo>
                  <a:pt x="719" y="364"/>
                </a:moveTo>
                <a:lnTo>
                  <a:pt x="719" y="364"/>
                </a:lnTo>
                <a:cubicBezTo>
                  <a:pt x="719" y="364"/>
                  <a:pt x="719" y="364"/>
                  <a:pt x="721" y="363"/>
                </a:cubicBezTo>
                <a:cubicBezTo>
                  <a:pt x="725" y="361"/>
                  <a:pt x="733" y="357"/>
                  <a:pt x="733" y="357"/>
                </a:cubicBezTo>
                <a:cubicBezTo>
                  <a:pt x="743" y="357"/>
                  <a:pt x="771" y="362"/>
                  <a:pt x="771" y="363"/>
                </a:cubicBezTo>
                <a:cubicBezTo>
                  <a:pt x="771" y="364"/>
                  <a:pt x="771" y="365"/>
                  <a:pt x="771" y="367"/>
                </a:cubicBezTo>
                <a:cubicBezTo>
                  <a:pt x="771" y="371"/>
                  <a:pt x="771" y="378"/>
                  <a:pt x="769" y="378"/>
                </a:cubicBezTo>
                <a:cubicBezTo>
                  <a:pt x="766" y="378"/>
                  <a:pt x="762" y="378"/>
                  <a:pt x="758" y="378"/>
                </a:cubicBezTo>
                <a:cubicBezTo>
                  <a:pt x="745" y="378"/>
                  <a:pt x="726" y="378"/>
                  <a:pt x="721" y="377"/>
                </a:cubicBezTo>
                <a:cubicBezTo>
                  <a:pt x="722" y="377"/>
                  <a:pt x="722" y="377"/>
                  <a:pt x="721" y="375"/>
                </a:cubicBezTo>
                <a:cubicBezTo>
                  <a:pt x="721" y="373"/>
                  <a:pt x="720" y="370"/>
                  <a:pt x="719" y="368"/>
                </a:cubicBezTo>
                <a:cubicBezTo>
                  <a:pt x="719" y="366"/>
                  <a:pt x="719" y="365"/>
                  <a:pt x="719" y="364"/>
                </a:cubicBezTo>
                <a:close/>
                <a:moveTo>
                  <a:pt x="704" y="335"/>
                </a:moveTo>
                <a:lnTo>
                  <a:pt x="704" y="335"/>
                </a:lnTo>
                <a:cubicBezTo>
                  <a:pt x="703" y="318"/>
                  <a:pt x="746" y="315"/>
                  <a:pt x="745" y="318"/>
                </a:cubicBezTo>
                <a:cubicBezTo>
                  <a:pt x="742" y="325"/>
                  <a:pt x="717" y="327"/>
                  <a:pt x="709" y="331"/>
                </a:cubicBezTo>
                <a:lnTo>
                  <a:pt x="704" y="335"/>
                </a:lnTo>
                <a:close/>
                <a:moveTo>
                  <a:pt x="708" y="516"/>
                </a:moveTo>
                <a:lnTo>
                  <a:pt x="708" y="516"/>
                </a:lnTo>
                <a:cubicBezTo>
                  <a:pt x="693" y="506"/>
                  <a:pt x="658" y="515"/>
                  <a:pt x="635" y="512"/>
                </a:cubicBezTo>
                <a:lnTo>
                  <a:pt x="637" y="521"/>
                </a:lnTo>
                <a:cubicBezTo>
                  <a:pt x="675" y="518"/>
                  <a:pt x="643" y="548"/>
                  <a:pt x="674" y="547"/>
                </a:cubicBezTo>
                <a:cubicBezTo>
                  <a:pt x="663" y="526"/>
                  <a:pt x="691" y="533"/>
                  <a:pt x="708" y="516"/>
                </a:cubicBezTo>
                <a:close/>
                <a:moveTo>
                  <a:pt x="689" y="575"/>
                </a:moveTo>
                <a:lnTo>
                  <a:pt x="689" y="575"/>
                </a:lnTo>
                <a:cubicBezTo>
                  <a:pt x="678" y="571"/>
                  <a:pt x="674" y="575"/>
                  <a:pt x="655" y="571"/>
                </a:cubicBezTo>
                <a:cubicBezTo>
                  <a:pt x="654" y="587"/>
                  <a:pt x="662" y="594"/>
                  <a:pt x="679" y="593"/>
                </a:cubicBezTo>
                <a:cubicBezTo>
                  <a:pt x="682" y="587"/>
                  <a:pt x="687" y="582"/>
                  <a:pt x="689" y="575"/>
                </a:cubicBezTo>
                <a:close/>
              </a:path>
            </a:pathLst>
          </a:custGeom>
          <a:solidFill>
            <a:srgbClr val="E7E7E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it-IT"/>
          </a:p>
        </p:txBody>
      </p:sp>
      <p:sp>
        <p:nvSpPr>
          <p:cNvPr id="3" name="Titolo 2"/>
          <p:cNvSpPr>
            <a:spLocks noGrp="1"/>
          </p:cNvSpPr>
          <p:nvPr>
            <p:ph type="title"/>
          </p:nvPr>
        </p:nvSpPr>
        <p:spPr>
          <a:xfrm>
            <a:off x="573815" y="-118443"/>
            <a:ext cx="7162800" cy="1066800"/>
          </a:xfrm>
        </p:spPr>
        <p:txBody>
          <a:bodyPr/>
          <a:lstStyle/>
          <a:p>
            <a:r>
              <a:rPr lang="it-IT" b="1" dirty="0">
                <a:solidFill>
                  <a:schemeClr val="bg1"/>
                </a:solidFill>
                <a:effectLst>
                  <a:outerShdw blurRad="38100" dist="38100" dir="2700000" algn="tl">
                    <a:srgbClr val="000000">
                      <a:alpha val="43137"/>
                    </a:srgbClr>
                  </a:outerShdw>
                </a:effectLst>
              </a:rPr>
              <a:t>Misure di velocità</a:t>
            </a:r>
          </a:p>
        </p:txBody>
      </p:sp>
      <p:sp>
        <p:nvSpPr>
          <p:cNvPr id="6" name="Rettangolo 5">
            <a:extLst>
              <a:ext uri="{FF2B5EF4-FFF2-40B4-BE49-F238E27FC236}">
                <a16:creationId xmlns:a16="http://schemas.microsoft.com/office/drawing/2014/main" id="{1B554DE0-F2CD-4BC8-A317-E0CBA406502D}"/>
              </a:ext>
            </a:extLst>
          </p:cNvPr>
          <p:cNvSpPr/>
          <p:nvPr/>
        </p:nvSpPr>
        <p:spPr>
          <a:xfrm>
            <a:off x="8229600" y="6352403"/>
            <a:ext cx="280763" cy="501650"/>
          </a:xfrm>
          <a:prstGeom prst="rect">
            <a:avLst/>
          </a:prstGeom>
          <a:solidFill>
            <a:srgbClr val="004C7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solidFill>
                <a:srgbClr val="003257"/>
              </a:solidFill>
            </a:endParaRPr>
          </a:p>
        </p:txBody>
      </p:sp>
      <p:sp>
        <p:nvSpPr>
          <p:cNvPr id="7" name="Segnaposto numero diapositiva 10">
            <a:extLst>
              <a:ext uri="{FF2B5EF4-FFF2-40B4-BE49-F238E27FC236}">
                <a16:creationId xmlns:a16="http://schemas.microsoft.com/office/drawing/2014/main" id="{BA118BF1-7CDA-45E6-9E4E-C645069BA043}"/>
              </a:ext>
            </a:extLst>
          </p:cNvPr>
          <p:cNvSpPr txBox="1">
            <a:spLocks/>
          </p:cNvSpPr>
          <p:nvPr/>
        </p:nvSpPr>
        <p:spPr bwMode="auto">
          <a:xfrm>
            <a:off x="6402163" y="6356350"/>
            <a:ext cx="2133600"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it-IT"/>
            </a:defPPr>
            <a:lvl1pPr algn="r" rtl="0" fontAlgn="base">
              <a:spcBef>
                <a:spcPct val="0"/>
              </a:spcBef>
              <a:spcAft>
                <a:spcPct val="0"/>
              </a:spcAft>
              <a:defRPr sz="1400"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a:lstStyle>
          <a:p>
            <a:r>
              <a:rPr lang="it-IT" b="1" dirty="0">
                <a:solidFill>
                  <a:schemeClr val="bg1"/>
                </a:solidFill>
                <a:latin typeface="Arial"/>
                <a:cs typeface="Arial"/>
              </a:rPr>
              <a:t>8</a:t>
            </a:r>
          </a:p>
        </p:txBody>
      </p:sp>
      <p:sp>
        <p:nvSpPr>
          <p:cNvPr id="4" name="CasellaDiTesto 3">
            <a:extLst>
              <a:ext uri="{FF2B5EF4-FFF2-40B4-BE49-F238E27FC236}">
                <a16:creationId xmlns:a16="http://schemas.microsoft.com/office/drawing/2014/main" id="{DDD1202D-D566-4C89-A366-44BD08626389}"/>
              </a:ext>
            </a:extLst>
          </p:cNvPr>
          <p:cNvSpPr txBox="1"/>
          <p:nvPr/>
        </p:nvSpPr>
        <p:spPr>
          <a:xfrm>
            <a:off x="204537" y="868050"/>
            <a:ext cx="5270610" cy="523220"/>
          </a:xfrm>
          <a:prstGeom prst="rect">
            <a:avLst/>
          </a:prstGeom>
          <a:noFill/>
        </p:spPr>
        <p:txBody>
          <a:bodyPr wrap="none" rtlCol="0">
            <a:spAutoFit/>
          </a:bodyPr>
          <a:lstStyle/>
          <a:p>
            <a:r>
              <a:rPr lang="it-IT" sz="2800" dirty="0">
                <a:latin typeface="Calibri" panose="020F0502020204030204" pitchFamily="34" charset="0"/>
                <a:cs typeface="Calibri" panose="020F0502020204030204" pitchFamily="34" charset="0"/>
              </a:rPr>
              <a:t>Errori medi di misura rispetto a </a:t>
            </a:r>
            <a:r>
              <a:rPr lang="it-IT" sz="2800" dirty="0" err="1">
                <a:latin typeface="Calibri" panose="020F0502020204030204" pitchFamily="34" charset="0"/>
                <a:cs typeface="Calibri" panose="020F0502020204030204" pitchFamily="34" charset="0"/>
              </a:rPr>
              <a:t>Vp</a:t>
            </a:r>
            <a:r>
              <a:rPr lang="it-IT" sz="2800" dirty="0">
                <a:latin typeface="Calibri" panose="020F0502020204030204" pitchFamily="34" charset="0"/>
                <a:cs typeface="Calibri" panose="020F0502020204030204" pitchFamily="34" charset="0"/>
              </a:rPr>
              <a:t>:</a:t>
            </a:r>
          </a:p>
        </p:txBody>
      </p:sp>
      <p:graphicFrame>
        <p:nvGraphicFramePr>
          <p:cNvPr id="44" name="Tabella 43">
            <a:extLst>
              <a:ext uri="{FF2B5EF4-FFF2-40B4-BE49-F238E27FC236}">
                <a16:creationId xmlns:a16="http://schemas.microsoft.com/office/drawing/2014/main" id="{9CBC0701-0640-42C6-9041-88AE5CD15895}"/>
              </a:ext>
            </a:extLst>
          </p:cNvPr>
          <p:cNvGraphicFramePr>
            <a:graphicFrameLocks noGrp="1"/>
          </p:cNvGraphicFramePr>
          <p:nvPr>
            <p:extLst>
              <p:ext uri="{D42A27DB-BD31-4B8C-83A1-F6EECF244321}">
                <p14:modId xmlns:p14="http://schemas.microsoft.com/office/powerpoint/2010/main" val="2975846806"/>
              </p:ext>
            </p:extLst>
          </p:nvPr>
        </p:nvGraphicFramePr>
        <p:xfrm>
          <a:off x="1524000" y="1520667"/>
          <a:ext cx="6096000" cy="3108960"/>
        </p:xfrm>
        <a:graphic>
          <a:graphicData uri="http://schemas.openxmlformats.org/drawingml/2006/table">
            <a:tbl>
              <a:tblPr firstRow="1" bandRow="1">
                <a:tableStyleId>{C4B1156A-380E-4F78-BDF5-A606A8083BF9}</a:tableStyleId>
              </a:tblPr>
              <a:tblGrid>
                <a:gridCol w="3048000">
                  <a:extLst>
                    <a:ext uri="{9D8B030D-6E8A-4147-A177-3AD203B41FA5}">
                      <a16:colId xmlns:a16="http://schemas.microsoft.com/office/drawing/2014/main" val="3497715239"/>
                    </a:ext>
                  </a:extLst>
                </a:gridCol>
                <a:gridCol w="3048000">
                  <a:extLst>
                    <a:ext uri="{9D8B030D-6E8A-4147-A177-3AD203B41FA5}">
                      <a16:colId xmlns:a16="http://schemas.microsoft.com/office/drawing/2014/main" val="1781622567"/>
                    </a:ext>
                  </a:extLst>
                </a:gridCol>
              </a:tblGrid>
              <a:tr h="370840">
                <a:tc>
                  <a:txBody>
                    <a:bodyPr/>
                    <a:lstStyle/>
                    <a:p>
                      <a:pPr algn="ctr"/>
                      <a:r>
                        <a:rPr lang="it-IT" sz="2800" b="1" dirty="0">
                          <a:latin typeface="Calibri" panose="020F0502020204030204" pitchFamily="34" charset="0"/>
                          <a:cs typeface="Calibri" panose="020F0502020204030204" pitchFamily="34" charset="0"/>
                        </a:rPr>
                        <a:t>Sonda</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b="1" dirty="0">
                          <a:latin typeface="Calibri" panose="020F0502020204030204" pitchFamily="34" charset="0"/>
                          <a:cs typeface="Calibri" panose="020F0502020204030204" pitchFamily="34" charset="0"/>
                        </a:rPr>
                        <a:t>Errore </a:t>
                      </a:r>
                      <a:r>
                        <a:rPr lang="el-GR" sz="2800" b="1" dirty="0">
                          <a:latin typeface="Calibri" panose="020F0502020204030204" pitchFamily="34" charset="0"/>
                          <a:cs typeface="Calibri" panose="020F0502020204030204" pitchFamily="34" charset="0"/>
                        </a:rPr>
                        <a:t>ε</a:t>
                      </a:r>
                      <a:endParaRPr lang="it-IT" sz="2800" b="1" dirty="0">
                        <a:latin typeface="Calibri" panose="020F0502020204030204" pitchFamily="34" charset="0"/>
                        <a:cs typeface="Calibri" panose="020F0502020204030204" pitchFamily="34" charset="0"/>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61977233"/>
                  </a:ext>
                </a:extLst>
              </a:tr>
              <a:tr h="370840">
                <a:tc>
                  <a:txBody>
                    <a:bodyPr/>
                    <a:lstStyle/>
                    <a:p>
                      <a:pPr algn="ctr"/>
                      <a:r>
                        <a:rPr lang="it-IT" sz="2800" b="0" dirty="0">
                          <a:latin typeface="Calibri" panose="020F0502020204030204" pitchFamily="34" charset="0"/>
                          <a:cs typeface="Calibri" panose="020F0502020204030204" pitchFamily="34" charset="0"/>
                        </a:rPr>
                        <a:t>Vermon 1024 (Ref)</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b="0" dirty="0">
                          <a:latin typeface="Calibri" panose="020F0502020204030204" pitchFamily="34" charset="0"/>
                          <a:cs typeface="Calibri" panose="020F0502020204030204" pitchFamily="34" charset="0"/>
                        </a:rPr>
                        <a:t>8,8%</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8398508"/>
                  </a:ext>
                </a:extLst>
              </a:tr>
              <a:tr h="370840">
                <a:tc>
                  <a:txBody>
                    <a:bodyPr/>
                    <a:lstStyle/>
                    <a:p>
                      <a:pPr algn="ctr"/>
                      <a:r>
                        <a:rPr lang="it-IT" sz="2800" dirty="0">
                          <a:latin typeface="Calibri" panose="020F0502020204030204" pitchFamily="34" charset="0"/>
                          <a:cs typeface="Calibri" panose="020F0502020204030204" pitchFamily="34" charset="0"/>
                        </a:rPr>
                        <a:t>Opti 256 </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dirty="0">
                          <a:latin typeface="Calibri" panose="020F0502020204030204" pitchFamily="34" charset="0"/>
                          <a:cs typeface="Calibri" panose="020F0502020204030204" pitchFamily="34" charset="0"/>
                        </a:rPr>
                        <a:t>9,6%</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99853821"/>
                  </a:ext>
                </a:extLst>
              </a:tr>
              <a:tr h="370840">
                <a:tc>
                  <a:txBody>
                    <a:bodyPr/>
                    <a:lstStyle/>
                    <a:p>
                      <a:pPr algn="ctr"/>
                      <a:r>
                        <a:rPr lang="it-IT" sz="2800" dirty="0">
                          <a:latin typeface="Calibri" panose="020F0502020204030204" pitchFamily="34" charset="0"/>
                          <a:cs typeface="Calibri" panose="020F0502020204030204" pitchFamily="34" charset="0"/>
                        </a:rPr>
                        <a:t>Tuk Spiral 256</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dirty="0">
                          <a:latin typeface="Calibri" panose="020F0502020204030204" pitchFamily="34" charset="0"/>
                          <a:cs typeface="Calibri" panose="020F0502020204030204" pitchFamily="34" charset="0"/>
                        </a:rPr>
                        <a:t>9,1%</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81144505"/>
                  </a:ext>
                </a:extLst>
              </a:tr>
              <a:tr h="370840">
                <a:tc>
                  <a:txBody>
                    <a:bodyPr/>
                    <a:lstStyle/>
                    <a:p>
                      <a:pPr algn="ctr"/>
                      <a:r>
                        <a:rPr lang="it-IT" sz="2800" dirty="0">
                          <a:latin typeface="Calibri" panose="020F0502020204030204" pitchFamily="34" charset="0"/>
                          <a:cs typeface="Calibri" panose="020F0502020204030204" pitchFamily="34" charset="0"/>
                        </a:rPr>
                        <a:t>Spiral Piezo</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dirty="0">
                          <a:latin typeface="Calibri" panose="020F0502020204030204" pitchFamily="34" charset="0"/>
                          <a:cs typeface="Calibri" panose="020F0502020204030204" pitchFamily="34" charset="0"/>
                        </a:rPr>
                        <a:t>8,4%</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59881884"/>
                  </a:ext>
                </a:extLst>
              </a:tr>
              <a:tr h="370840">
                <a:tc>
                  <a:txBody>
                    <a:bodyPr/>
                    <a:lstStyle/>
                    <a:p>
                      <a:pPr algn="ctr"/>
                      <a:r>
                        <a:rPr lang="it-IT" sz="2800" dirty="0">
                          <a:latin typeface="Calibri" panose="020F0502020204030204" pitchFamily="34" charset="0"/>
                          <a:cs typeface="Calibri" panose="020F0502020204030204" pitchFamily="34" charset="0"/>
                        </a:rPr>
                        <a:t>Spiral CMUT</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r>
                        <a:rPr lang="it-IT" sz="2800" dirty="0">
                          <a:latin typeface="Calibri" panose="020F0502020204030204" pitchFamily="34" charset="0"/>
                          <a:cs typeface="Calibri" panose="020F0502020204030204" pitchFamily="34" charset="0"/>
                        </a:rPr>
                        <a:t>3,4%</a:t>
                      </a: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2390841"/>
                  </a:ext>
                </a:extLst>
              </a:tr>
            </a:tbl>
          </a:graphicData>
        </a:graphic>
      </p:graphicFrame>
      <p:sp>
        <p:nvSpPr>
          <p:cNvPr id="46" name="CasellaDiTesto 45">
            <a:extLst>
              <a:ext uri="{FF2B5EF4-FFF2-40B4-BE49-F238E27FC236}">
                <a16:creationId xmlns:a16="http://schemas.microsoft.com/office/drawing/2014/main" id="{DFEA0A9D-FA19-4508-B3CE-BC4CB29717F1}"/>
              </a:ext>
            </a:extLst>
          </p:cNvPr>
          <p:cNvSpPr txBox="1"/>
          <p:nvPr/>
        </p:nvSpPr>
        <p:spPr>
          <a:xfrm>
            <a:off x="344487" y="5030500"/>
            <a:ext cx="8570913" cy="523220"/>
          </a:xfrm>
          <a:prstGeom prst="rect">
            <a:avLst/>
          </a:prstGeom>
          <a:noFill/>
        </p:spPr>
        <p:txBody>
          <a:bodyPr wrap="square" rtlCol="0">
            <a:spAutoFit/>
          </a:bodyPr>
          <a:lstStyle/>
          <a:p>
            <a:pPr marL="285750" indent="-285750">
              <a:buFont typeface="Arial" panose="020B0604020202020204" pitchFamily="34" charset="0"/>
              <a:buChar char="•"/>
            </a:pPr>
            <a:r>
              <a:rPr lang="it-IT" sz="2800" dirty="0">
                <a:latin typeface="Calibri" panose="020F0502020204030204" pitchFamily="34" charset="0"/>
                <a:cs typeface="Calibri" panose="020F0502020204030204" pitchFamily="34" charset="0"/>
              </a:rPr>
              <a:t>Limitato contributo all’errore </a:t>
            </a:r>
            <a:r>
              <a:rPr lang="el-GR" sz="2800" dirty="0">
                <a:latin typeface="Calibri" panose="020F0502020204030204" pitchFamily="34" charset="0"/>
                <a:cs typeface="Calibri" panose="020F0502020204030204" pitchFamily="34" charset="0"/>
              </a:rPr>
              <a:t>ε</a:t>
            </a:r>
            <a:r>
              <a:rPr lang="it-IT" sz="2800" dirty="0">
                <a:latin typeface="Calibri" panose="020F0502020204030204" pitchFamily="34" charset="0"/>
                <a:cs typeface="Calibri" panose="020F0502020204030204" pitchFamily="34" charset="0"/>
              </a:rPr>
              <a:t> dovuto alla " </a:t>
            </a:r>
            <a:r>
              <a:rPr lang="it-IT" sz="2800" dirty="0" err="1">
                <a:latin typeface="Calibri" panose="020F0502020204030204" pitchFamily="34" charset="0"/>
                <a:cs typeface="Calibri" panose="020F0502020204030204" pitchFamily="34" charset="0"/>
              </a:rPr>
              <a:t>sparsità</a:t>
            </a:r>
            <a:r>
              <a:rPr lang="it-IT" sz="2800" dirty="0">
                <a:latin typeface="Calibri" panose="020F0502020204030204" pitchFamily="34" charset="0"/>
                <a:cs typeface="Calibri" panose="020F0502020204030204" pitchFamily="34" charset="0"/>
              </a:rPr>
              <a:t> "</a:t>
            </a:r>
          </a:p>
        </p:txBody>
      </p:sp>
      <p:sp>
        <p:nvSpPr>
          <p:cNvPr id="43" name="CasellaDiTesto 42">
            <a:extLst>
              <a:ext uri="{FF2B5EF4-FFF2-40B4-BE49-F238E27FC236}">
                <a16:creationId xmlns:a16="http://schemas.microsoft.com/office/drawing/2014/main" id="{A3126334-45D1-496A-93A3-3835DC8D9110}"/>
              </a:ext>
            </a:extLst>
          </p:cNvPr>
          <p:cNvSpPr txBox="1"/>
          <p:nvPr/>
        </p:nvSpPr>
        <p:spPr>
          <a:xfrm>
            <a:off x="7318581" y="509533"/>
            <a:ext cx="1822038" cy="615553"/>
          </a:xfrm>
          <a:prstGeom prst="rect">
            <a:avLst/>
          </a:prstGeom>
          <a:noFill/>
        </p:spPr>
        <p:txBody>
          <a:bodyPr wrap="none" rtlCol="0">
            <a:spAutoFit/>
          </a:bodyPr>
          <a:lstStyle/>
          <a:p>
            <a:pPr algn="r"/>
            <a:r>
              <a:rPr lang="it-IT" sz="1600" dirty="0">
                <a:solidFill>
                  <a:schemeClr val="bg1"/>
                </a:solidFill>
                <a:latin typeface="Calibri" panose="020F0502020204030204" pitchFamily="34" charset="0"/>
                <a:cs typeface="Calibri" panose="020F0502020204030204" pitchFamily="34" charset="0"/>
              </a:rPr>
              <a:t>Firenze 04/04/2019</a:t>
            </a:r>
          </a:p>
          <a:p>
            <a:endParaRPr lang="it-IT"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31434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theme/theme1.xml><?xml version="1.0" encoding="utf-8"?>
<a:theme xmlns:a="http://schemas.openxmlformats.org/drawingml/2006/main" name="Struttura predefinita">
  <a:themeElements>
    <a:clrScheme name="Struttura predefinit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ruttura predefinita">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truttura predefinita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ruttura predefinita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ruttura predefinita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ruttura predefinita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ruttura predefinita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ruttura predefinita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ruttura predefinita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ruttura predefinita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ruttura predefinita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ruttura predefinita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ruttura predefinita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ruttura predefinita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i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20747</TotalTime>
  <Words>1291</Words>
  <Application>Microsoft Office PowerPoint</Application>
  <PresentationFormat>Presentazione su schermo (4:3)</PresentationFormat>
  <Paragraphs>202</Paragraphs>
  <Slides>15</Slides>
  <Notes>15</Notes>
  <HiddenSlides>0</HiddenSlides>
  <MMClips>1</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15</vt:i4>
      </vt:variant>
    </vt:vector>
  </HeadingPairs>
  <TitlesOfParts>
    <vt:vector size="19" baseType="lpstr">
      <vt:lpstr>Arial</vt:lpstr>
      <vt:lpstr>Calibri</vt:lpstr>
      <vt:lpstr>Cambria Math</vt:lpstr>
      <vt:lpstr>Struttura predefinita</vt:lpstr>
      <vt:lpstr> Sviluppo di un software di simulazione per indagini Doppler ad ultrasuoni con sonde sparse 2D  </vt:lpstr>
      <vt:lpstr>Introduzione</vt:lpstr>
      <vt:lpstr>Effetto Doppler e sonde sparse 2D</vt:lpstr>
      <vt:lpstr>Sistema di simulazione</vt:lpstr>
      <vt:lpstr>Setup di simulazione</vt:lpstr>
      <vt:lpstr>Setup di simulazione</vt:lpstr>
      <vt:lpstr>Elaborazione Doppler</vt:lpstr>
      <vt:lpstr>Misure di banda</vt:lpstr>
      <vt:lpstr>Misure di velocità</vt:lpstr>
      <vt:lpstr>Risultati flusso pulsato</vt:lpstr>
      <vt:lpstr>Risultati flusso pulsato</vt:lpstr>
      <vt:lpstr>Conclusioni</vt:lpstr>
      <vt:lpstr> Sviluppo di un software di simulazione per indagini Doppler ad ultrasuoni con sonde sparse 2D  </vt:lpstr>
      <vt:lpstr>Geometrie sonde</vt:lpstr>
      <vt:lpstr>Geometrie sonde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Notebook</dc:creator>
  <cp:lastModifiedBy>Gianluca Goti</cp:lastModifiedBy>
  <cp:revision>377</cp:revision>
  <cp:lastPrinted>1601-01-01T00:00:00Z</cp:lastPrinted>
  <dcterms:created xsi:type="dcterms:W3CDTF">1601-01-01T00:00:00Z</dcterms:created>
  <dcterms:modified xsi:type="dcterms:W3CDTF">2019-04-01T23:11:02Z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